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4" r:id="rId2"/>
    <p:sldId id="292" r:id="rId3"/>
    <p:sldId id="265" r:id="rId4"/>
    <p:sldId id="271" r:id="rId5"/>
    <p:sldId id="287" r:id="rId6"/>
    <p:sldId id="256" r:id="rId7"/>
    <p:sldId id="257" r:id="rId8"/>
    <p:sldId id="258" r:id="rId9"/>
    <p:sldId id="259" r:id="rId10"/>
    <p:sldId id="262" r:id="rId11"/>
    <p:sldId id="273" r:id="rId12"/>
    <p:sldId id="277" r:id="rId13"/>
    <p:sldId id="279" r:id="rId14"/>
    <p:sldId id="280" r:id="rId15"/>
    <p:sldId id="294" r:id="rId16"/>
    <p:sldId id="281" r:id="rId17"/>
    <p:sldId id="274" r:id="rId18"/>
    <p:sldId id="293" r:id="rId19"/>
    <p:sldId id="282" r:id="rId20"/>
    <p:sldId id="283" r:id="rId21"/>
    <p:sldId id="284" r:id="rId22"/>
    <p:sldId id="285" r:id="rId23"/>
    <p:sldId id="288" r:id="rId24"/>
    <p:sldId id="266" r:id="rId25"/>
    <p:sldId id="270" r:id="rId26"/>
    <p:sldId id="28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94588" autoAdjust="0"/>
  </p:normalViewPr>
  <p:slideViewPr>
    <p:cSldViewPr snapToGrid="0">
      <p:cViewPr varScale="1">
        <p:scale>
          <a:sx n="98" d="100"/>
          <a:sy n="98" d="100"/>
        </p:scale>
        <p:origin x="9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6252C4-8412-4BBF-A5A7-AF0329588E6C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6_1" csCatId="accent6" phldr="1"/>
      <dgm:spPr/>
    </dgm:pt>
    <dgm:pt modelId="{AE4EB288-A6CE-421E-A1EC-B10B9257344F}">
      <dgm:prSet phldrT="[텍스트]"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Physical</a:t>
          </a:r>
          <a:endParaRPr lang="ko-KR" altLang="en-US" dirty="0"/>
        </a:p>
      </dgm:t>
    </dgm:pt>
    <dgm:pt modelId="{739876A1-A41A-47FD-A192-AA9291E0339D}" type="sibTrans" cxnId="{E35DB26F-86E3-4655-B5A4-556D2583E968}">
      <dgm:prSet/>
      <dgm:spPr/>
      <dgm:t>
        <a:bodyPr/>
        <a:lstStyle/>
        <a:p>
          <a:pPr latinLnBrk="1"/>
          <a:endParaRPr lang="ko-KR" altLang="en-US"/>
        </a:p>
      </dgm:t>
    </dgm:pt>
    <dgm:pt modelId="{E3D35E3E-B70B-44F4-822F-972B080449A0}" type="parTrans" cxnId="{E35DB26F-86E3-4655-B5A4-556D2583E968}">
      <dgm:prSet/>
      <dgm:spPr/>
      <dgm:t>
        <a:bodyPr/>
        <a:lstStyle/>
        <a:p>
          <a:pPr latinLnBrk="1"/>
          <a:endParaRPr lang="ko-KR" altLang="en-US"/>
        </a:p>
      </dgm:t>
    </dgm:pt>
    <dgm:pt modelId="{58357F45-2515-497A-9394-48E09ACAFFB2}">
      <dgm:prSet phldrT="[텍스트]"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Social</a:t>
          </a:r>
          <a:endParaRPr lang="ko-KR" altLang="en-US" dirty="0"/>
        </a:p>
      </dgm:t>
    </dgm:pt>
    <dgm:pt modelId="{FB8C6E0E-AE30-4A13-A458-2FA02F694F09}" type="sibTrans" cxnId="{27FEC664-05C9-4CFC-8D20-6FF1011937E1}">
      <dgm:prSet/>
      <dgm:spPr/>
      <dgm:t>
        <a:bodyPr/>
        <a:lstStyle/>
        <a:p>
          <a:pPr latinLnBrk="1"/>
          <a:endParaRPr lang="ko-KR" altLang="en-US"/>
        </a:p>
      </dgm:t>
    </dgm:pt>
    <dgm:pt modelId="{BBBB080A-9DD7-4EA6-97D5-7FCD32683D8E}" type="parTrans" cxnId="{27FEC664-05C9-4CFC-8D20-6FF1011937E1}">
      <dgm:prSet/>
      <dgm:spPr/>
      <dgm:t>
        <a:bodyPr/>
        <a:lstStyle/>
        <a:p>
          <a:pPr latinLnBrk="1"/>
          <a:endParaRPr lang="ko-KR" altLang="en-US"/>
        </a:p>
      </dgm:t>
    </dgm:pt>
    <dgm:pt modelId="{C5695682-ECFC-4B5E-831D-2D21B4180AC0}">
      <dgm:prSet phldrT="[텍스트]"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Mental</a:t>
          </a:r>
          <a:endParaRPr lang="ko-KR" altLang="en-US" dirty="0"/>
        </a:p>
      </dgm:t>
    </dgm:pt>
    <dgm:pt modelId="{A4B974CC-77F3-4CAC-A7D6-EB0DB975D746}" type="sibTrans" cxnId="{156529C5-B08E-45DF-BCC3-202025ED673B}">
      <dgm:prSet/>
      <dgm:spPr/>
      <dgm:t>
        <a:bodyPr/>
        <a:lstStyle/>
        <a:p>
          <a:pPr latinLnBrk="1"/>
          <a:endParaRPr lang="ko-KR" altLang="en-US"/>
        </a:p>
      </dgm:t>
    </dgm:pt>
    <dgm:pt modelId="{8D4B7068-9959-467D-B16D-C5023A885365}" type="parTrans" cxnId="{156529C5-B08E-45DF-BCC3-202025ED673B}">
      <dgm:prSet/>
      <dgm:spPr/>
      <dgm:t>
        <a:bodyPr/>
        <a:lstStyle/>
        <a:p>
          <a:pPr latinLnBrk="1"/>
          <a:endParaRPr lang="ko-KR" altLang="en-US"/>
        </a:p>
      </dgm:t>
    </dgm:pt>
    <dgm:pt modelId="{ADAD2F18-DC22-47D0-AFE0-32643E4EA417}" type="pres">
      <dgm:prSet presAssocID="{F76252C4-8412-4BBF-A5A7-AF0329588E6C}" presName="root" presStyleCnt="0">
        <dgm:presLayoutVars>
          <dgm:dir/>
          <dgm:resizeHandles val="exact"/>
        </dgm:presLayoutVars>
      </dgm:prSet>
      <dgm:spPr/>
    </dgm:pt>
    <dgm:pt modelId="{13DF6D6C-3624-4B47-8214-BC2EE8A87C75}" type="pres">
      <dgm:prSet presAssocID="{AE4EB288-A6CE-421E-A1EC-B10B9257344F}" presName="compNode" presStyleCnt="0"/>
      <dgm:spPr/>
    </dgm:pt>
    <dgm:pt modelId="{B7625B02-A484-47F1-B3F0-36117AB0311C}" type="pres">
      <dgm:prSet presAssocID="{AE4EB288-A6CE-421E-A1EC-B10B9257344F}" presName="bgRect" presStyleLbl="bgShp" presStyleIdx="0" presStyleCnt="3" custLinFactNeighborY="2447"/>
      <dgm:spPr/>
    </dgm:pt>
    <dgm:pt modelId="{00A5036D-4F1B-4FE6-9275-C2B53D842957}" type="pres">
      <dgm:prSet presAssocID="{AE4EB288-A6CE-421E-A1EC-B10B925734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dy Builder"/>
        </a:ext>
      </dgm:extLst>
    </dgm:pt>
    <dgm:pt modelId="{02A7C382-128F-4DD5-BDCF-FF053A2DAB59}" type="pres">
      <dgm:prSet presAssocID="{AE4EB288-A6CE-421E-A1EC-B10B9257344F}" presName="spaceRect" presStyleCnt="0"/>
      <dgm:spPr/>
    </dgm:pt>
    <dgm:pt modelId="{269ABC8C-842A-41BF-A791-0C6B521A46F8}" type="pres">
      <dgm:prSet presAssocID="{AE4EB288-A6CE-421E-A1EC-B10B9257344F}" presName="parTx" presStyleLbl="revTx" presStyleIdx="0" presStyleCnt="3">
        <dgm:presLayoutVars>
          <dgm:chMax val="0"/>
          <dgm:chPref val="0"/>
        </dgm:presLayoutVars>
      </dgm:prSet>
      <dgm:spPr/>
    </dgm:pt>
    <dgm:pt modelId="{E784743D-6974-4782-93E2-51B9A59BABD1}" type="pres">
      <dgm:prSet presAssocID="{739876A1-A41A-47FD-A192-AA9291E0339D}" presName="sibTrans" presStyleCnt="0"/>
      <dgm:spPr/>
    </dgm:pt>
    <dgm:pt modelId="{BE96916A-B809-4BF7-AE6F-FA12F09A4008}" type="pres">
      <dgm:prSet presAssocID="{58357F45-2515-497A-9394-48E09ACAFFB2}" presName="compNode" presStyleCnt="0"/>
      <dgm:spPr/>
    </dgm:pt>
    <dgm:pt modelId="{B5C73E45-B634-4FD0-B51C-9FCACB9BAB61}" type="pres">
      <dgm:prSet presAssocID="{58357F45-2515-497A-9394-48E09ACAFFB2}" presName="bgRect" presStyleLbl="bgShp" presStyleIdx="1" presStyleCnt="3"/>
      <dgm:spPr/>
    </dgm:pt>
    <dgm:pt modelId="{EA97C17F-3670-47F3-8DF5-B3D7DFC6DF06}" type="pres">
      <dgm:prSet presAssocID="{58357F45-2515-497A-9394-48E09ACAFF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DEAD4BB4-E5C4-4848-ABE7-EEEED664BEAA}" type="pres">
      <dgm:prSet presAssocID="{58357F45-2515-497A-9394-48E09ACAFFB2}" presName="spaceRect" presStyleCnt="0"/>
      <dgm:spPr/>
    </dgm:pt>
    <dgm:pt modelId="{57DA7D6D-1A9F-4A09-B1C8-D53FCB3F7AF5}" type="pres">
      <dgm:prSet presAssocID="{58357F45-2515-497A-9394-48E09ACAFFB2}" presName="parTx" presStyleLbl="revTx" presStyleIdx="1" presStyleCnt="3">
        <dgm:presLayoutVars>
          <dgm:chMax val="0"/>
          <dgm:chPref val="0"/>
        </dgm:presLayoutVars>
      </dgm:prSet>
      <dgm:spPr/>
    </dgm:pt>
    <dgm:pt modelId="{1286A765-9F91-4C97-A0DF-C1A237FC0E9A}" type="pres">
      <dgm:prSet presAssocID="{FB8C6E0E-AE30-4A13-A458-2FA02F694F09}" presName="sibTrans" presStyleCnt="0"/>
      <dgm:spPr/>
    </dgm:pt>
    <dgm:pt modelId="{2BD4EDD2-6378-4F8C-98E2-218EC9077BFE}" type="pres">
      <dgm:prSet presAssocID="{C5695682-ECFC-4B5E-831D-2D21B4180AC0}" presName="compNode" presStyleCnt="0"/>
      <dgm:spPr/>
    </dgm:pt>
    <dgm:pt modelId="{22375042-0185-43B1-BEB9-58274B7209A6}" type="pres">
      <dgm:prSet presAssocID="{C5695682-ECFC-4B5E-831D-2D21B4180AC0}" presName="bgRect" presStyleLbl="bgShp" presStyleIdx="2" presStyleCnt="3"/>
      <dgm:spPr/>
    </dgm:pt>
    <dgm:pt modelId="{88A8F893-B86C-4D46-99EE-0A97EF125AA9}" type="pres">
      <dgm:prSet presAssocID="{C5695682-ECFC-4B5E-831D-2D21B4180A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8623B626-133B-4A63-A1B8-17588060327A}" type="pres">
      <dgm:prSet presAssocID="{C5695682-ECFC-4B5E-831D-2D21B4180AC0}" presName="spaceRect" presStyleCnt="0"/>
      <dgm:spPr/>
    </dgm:pt>
    <dgm:pt modelId="{BFFA403D-A42F-4B7B-BBDE-8B8D7C773AC1}" type="pres">
      <dgm:prSet presAssocID="{C5695682-ECFC-4B5E-831D-2D21B4180AC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7FEC664-05C9-4CFC-8D20-6FF1011937E1}" srcId="{F76252C4-8412-4BBF-A5A7-AF0329588E6C}" destId="{58357F45-2515-497A-9394-48E09ACAFFB2}" srcOrd="1" destOrd="0" parTransId="{BBBB080A-9DD7-4EA6-97D5-7FCD32683D8E}" sibTransId="{FB8C6E0E-AE30-4A13-A458-2FA02F694F09}"/>
    <dgm:cxn modelId="{E35DB26F-86E3-4655-B5A4-556D2583E968}" srcId="{F76252C4-8412-4BBF-A5A7-AF0329588E6C}" destId="{AE4EB288-A6CE-421E-A1EC-B10B9257344F}" srcOrd="0" destOrd="0" parTransId="{E3D35E3E-B70B-44F4-822F-972B080449A0}" sibTransId="{739876A1-A41A-47FD-A192-AA9291E0339D}"/>
    <dgm:cxn modelId="{D2436E52-C2A9-4EA4-AC09-AE8FDC980159}" type="presOf" srcId="{AE4EB288-A6CE-421E-A1EC-B10B9257344F}" destId="{269ABC8C-842A-41BF-A791-0C6B521A46F8}" srcOrd="0" destOrd="0" presId="urn:microsoft.com/office/officeart/2018/2/layout/IconVerticalSolidList"/>
    <dgm:cxn modelId="{72D0C078-AAA9-440D-B453-6C0808B02AA3}" type="presOf" srcId="{58357F45-2515-497A-9394-48E09ACAFFB2}" destId="{57DA7D6D-1A9F-4A09-B1C8-D53FCB3F7AF5}" srcOrd="0" destOrd="0" presId="urn:microsoft.com/office/officeart/2018/2/layout/IconVerticalSolidList"/>
    <dgm:cxn modelId="{A2E11AA8-F4E7-453C-B378-979388039630}" type="presOf" srcId="{C5695682-ECFC-4B5E-831D-2D21B4180AC0}" destId="{BFFA403D-A42F-4B7B-BBDE-8B8D7C773AC1}" srcOrd="0" destOrd="0" presId="urn:microsoft.com/office/officeart/2018/2/layout/IconVerticalSolidList"/>
    <dgm:cxn modelId="{C62C5BBB-0690-47BF-86FE-CD3DB808A22C}" type="presOf" srcId="{F76252C4-8412-4BBF-A5A7-AF0329588E6C}" destId="{ADAD2F18-DC22-47D0-AFE0-32643E4EA417}" srcOrd="0" destOrd="0" presId="urn:microsoft.com/office/officeart/2018/2/layout/IconVerticalSolidList"/>
    <dgm:cxn modelId="{156529C5-B08E-45DF-BCC3-202025ED673B}" srcId="{F76252C4-8412-4BBF-A5A7-AF0329588E6C}" destId="{C5695682-ECFC-4B5E-831D-2D21B4180AC0}" srcOrd="2" destOrd="0" parTransId="{8D4B7068-9959-467D-B16D-C5023A885365}" sibTransId="{A4B974CC-77F3-4CAC-A7D6-EB0DB975D746}"/>
    <dgm:cxn modelId="{8D80C292-05A1-4114-A701-137AABB625CE}" type="presParOf" srcId="{ADAD2F18-DC22-47D0-AFE0-32643E4EA417}" destId="{13DF6D6C-3624-4B47-8214-BC2EE8A87C75}" srcOrd="0" destOrd="0" presId="urn:microsoft.com/office/officeart/2018/2/layout/IconVerticalSolidList"/>
    <dgm:cxn modelId="{AB2B6BBA-84BE-4023-91A5-E9E6F1A84DA2}" type="presParOf" srcId="{13DF6D6C-3624-4B47-8214-BC2EE8A87C75}" destId="{B7625B02-A484-47F1-B3F0-36117AB0311C}" srcOrd="0" destOrd="0" presId="urn:microsoft.com/office/officeart/2018/2/layout/IconVerticalSolidList"/>
    <dgm:cxn modelId="{7B550603-E10E-41BC-A59F-F85F37C4F59F}" type="presParOf" srcId="{13DF6D6C-3624-4B47-8214-BC2EE8A87C75}" destId="{00A5036D-4F1B-4FE6-9275-C2B53D842957}" srcOrd="1" destOrd="0" presId="urn:microsoft.com/office/officeart/2018/2/layout/IconVerticalSolidList"/>
    <dgm:cxn modelId="{8A94313F-0A93-4907-9D0F-EF2E4DBACD49}" type="presParOf" srcId="{13DF6D6C-3624-4B47-8214-BC2EE8A87C75}" destId="{02A7C382-128F-4DD5-BDCF-FF053A2DAB59}" srcOrd="2" destOrd="0" presId="urn:microsoft.com/office/officeart/2018/2/layout/IconVerticalSolidList"/>
    <dgm:cxn modelId="{E358474D-4D6A-4084-9D75-3F3415DF6621}" type="presParOf" srcId="{13DF6D6C-3624-4B47-8214-BC2EE8A87C75}" destId="{269ABC8C-842A-41BF-A791-0C6B521A46F8}" srcOrd="3" destOrd="0" presId="urn:microsoft.com/office/officeart/2018/2/layout/IconVerticalSolidList"/>
    <dgm:cxn modelId="{7010976C-9257-4F0F-9040-CE77E45B326E}" type="presParOf" srcId="{ADAD2F18-DC22-47D0-AFE0-32643E4EA417}" destId="{E784743D-6974-4782-93E2-51B9A59BABD1}" srcOrd="1" destOrd="0" presId="urn:microsoft.com/office/officeart/2018/2/layout/IconVerticalSolidList"/>
    <dgm:cxn modelId="{4B765C45-172E-4FC4-ACC4-22EF566BBF0D}" type="presParOf" srcId="{ADAD2F18-DC22-47D0-AFE0-32643E4EA417}" destId="{BE96916A-B809-4BF7-AE6F-FA12F09A4008}" srcOrd="2" destOrd="0" presId="urn:microsoft.com/office/officeart/2018/2/layout/IconVerticalSolidList"/>
    <dgm:cxn modelId="{354371B0-6025-4D42-8773-D64DD316BB95}" type="presParOf" srcId="{BE96916A-B809-4BF7-AE6F-FA12F09A4008}" destId="{B5C73E45-B634-4FD0-B51C-9FCACB9BAB61}" srcOrd="0" destOrd="0" presId="urn:microsoft.com/office/officeart/2018/2/layout/IconVerticalSolidList"/>
    <dgm:cxn modelId="{22513F78-B63A-420E-BE2D-374E0F9F789B}" type="presParOf" srcId="{BE96916A-B809-4BF7-AE6F-FA12F09A4008}" destId="{EA97C17F-3670-47F3-8DF5-B3D7DFC6DF06}" srcOrd="1" destOrd="0" presId="urn:microsoft.com/office/officeart/2018/2/layout/IconVerticalSolidList"/>
    <dgm:cxn modelId="{EE339354-5712-40A0-91EB-474F6807C98E}" type="presParOf" srcId="{BE96916A-B809-4BF7-AE6F-FA12F09A4008}" destId="{DEAD4BB4-E5C4-4848-ABE7-EEEED664BEAA}" srcOrd="2" destOrd="0" presId="urn:microsoft.com/office/officeart/2018/2/layout/IconVerticalSolidList"/>
    <dgm:cxn modelId="{81EE4089-C7BE-4D0E-8EE6-1491AF9C3DF6}" type="presParOf" srcId="{BE96916A-B809-4BF7-AE6F-FA12F09A4008}" destId="{57DA7D6D-1A9F-4A09-B1C8-D53FCB3F7AF5}" srcOrd="3" destOrd="0" presId="urn:microsoft.com/office/officeart/2018/2/layout/IconVerticalSolidList"/>
    <dgm:cxn modelId="{C5E55AD8-3204-4610-93DC-9D7E02A27469}" type="presParOf" srcId="{ADAD2F18-DC22-47D0-AFE0-32643E4EA417}" destId="{1286A765-9F91-4C97-A0DF-C1A237FC0E9A}" srcOrd="3" destOrd="0" presId="urn:microsoft.com/office/officeart/2018/2/layout/IconVerticalSolidList"/>
    <dgm:cxn modelId="{4FEE5E83-8E50-4F4D-96DA-15E3FB6D4C3C}" type="presParOf" srcId="{ADAD2F18-DC22-47D0-AFE0-32643E4EA417}" destId="{2BD4EDD2-6378-4F8C-98E2-218EC9077BFE}" srcOrd="4" destOrd="0" presId="urn:microsoft.com/office/officeart/2018/2/layout/IconVerticalSolidList"/>
    <dgm:cxn modelId="{C9AC0978-DA2F-4F5F-9A2E-4F99FADB86F2}" type="presParOf" srcId="{2BD4EDD2-6378-4F8C-98E2-218EC9077BFE}" destId="{22375042-0185-43B1-BEB9-58274B7209A6}" srcOrd="0" destOrd="0" presId="urn:microsoft.com/office/officeart/2018/2/layout/IconVerticalSolidList"/>
    <dgm:cxn modelId="{6BB7A95D-1493-4546-8E7A-8933153413FD}" type="presParOf" srcId="{2BD4EDD2-6378-4F8C-98E2-218EC9077BFE}" destId="{88A8F893-B86C-4D46-99EE-0A97EF125AA9}" srcOrd="1" destOrd="0" presId="urn:microsoft.com/office/officeart/2018/2/layout/IconVerticalSolidList"/>
    <dgm:cxn modelId="{EE97BBDC-2665-49EE-8796-12F783844FCF}" type="presParOf" srcId="{2BD4EDD2-6378-4F8C-98E2-218EC9077BFE}" destId="{8623B626-133B-4A63-A1B8-17588060327A}" srcOrd="2" destOrd="0" presId="urn:microsoft.com/office/officeart/2018/2/layout/IconVerticalSolidList"/>
    <dgm:cxn modelId="{92401543-4193-4B94-B7FA-B7FFF583590B}" type="presParOf" srcId="{2BD4EDD2-6378-4F8C-98E2-218EC9077BFE}" destId="{BFFA403D-A42F-4B7B-BBDE-8B8D7C773A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38B75B-A8F0-4DAD-AE2B-B9342233467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CABDC7-23A6-4583-863F-A09F88747AD1}">
      <dgm:prSet/>
      <dgm:spPr/>
      <dgm:t>
        <a:bodyPr/>
        <a:lstStyle/>
        <a:p>
          <a:pPr algn="ctr"/>
          <a:r>
            <a:rPr lang="en-US" b="0" i="0" dirty="0">
              <a:latin typeface="+mn-lt"/>
            </a:rPr>
            <a:t>There is a growing global interest in both physical and mental health.</a:t>
          </a:r>
          <a:endParaRPr lang="en-US" dirty="0">
            <a:latin typeface="+mn-lt"/>
          </a:endParaRPr>
        </a:p>
      </dgm:t>
    </dgm:pt>
    <dgm:pt modelId="{5102B1A4-C067-487D-AC85-35C1DEAF197F}" type="parTrans" cxnId="{0A68E01B-2D53-40AB-82FB-90AF62B66BAA}">
      <dgm:prSet/>
      <dgm:spPr/>
      <dgm:t>
        <a:bodyPr/>
        <a:lstStyle/>
        <a:p>
          <a:endParaRPr lang="en-US">
            <a:latin typeface="Söhne"/>
          </a:endParaRPr>
        </a:p>
      </dgm:t>
    </dgm:pt>
    <dgm:pt modelId="{51753BA8-AE3C-4A55-803D-CB2256239925}" type="sibTrans" cxnId="{0A68E01B-2D53-40AB-82FB-90AF62B66BAA}">
      <dgm:prSet/>
      <dgm:spPr/>
      <dgm:t>
        <a:bodyPr/>
        <a:lstStyle/>
        <a:p>
          <a:endParaRPr lang="en-US">
            <a:latin typeface="Söhne"/>
          </a:endParaRPr>
        </a:p>
      </dgm:t>
    </dgm:pt>
    <dgm:pt modelId="{99564711-092E-48B1-911A-07EA90EE04BE}">
      <dgm:prSet/>
      <dgm:spPr/>
      <dgm:t>
        <a:bodyPr/>
        <a:lstStyle/>
        <a:p>
          <a:pPr algn="ctr"/>
          <a:r>
            <a:rPr lang="en-US" b="0" i="0" dirty="0">
              <a:latin typeface="+mn-lt"/>
            </a:rPr>
            <a:t>People in their 20s and 30s are showing a rapid increase in interest in health.</a:t>
          </a:r>
          <a:endParaRPr lang="en-US" dirty="0">
            <a:latin typeface="+mn-lt"/>
          </a:endParaRPr>
        </a:p>
      </dgm:t>
    </dgm:pt>
    <dgm:pt modelId="{2F3EFA7C-E795-453D-93C9-E7BF91F73EE9}" type="parTrans" cxnId="{065576A3-1A4C-452A-82F9-DA4BF46841F9}">
      <dgm:prSet/>
      <dgm:spPr/>
      <dgm:t>
        <a:bodyPr/>
        <a:lstStyle/>
        <a:p>
          <a:endParaRPr lang="en-US">
            <a:latin typeface="Söhne"/>
          </a:endParaRPr>
        </a:p>
      </dgm:t>
    </dgm:pt>
    <dgm:pt modelId="{6F97A964-0BE8-41F9-8BBB-9730F3C802E1}" type="sibTrans" cxnId="{065576A3-1A4C-452A-82F9-DA4BF46841F9}">
      <dgm:prSet/>
      <dgm:spPr/>
      <dgm:t>
        <a:bodyPr/>
        <a:lstStyle/>
        <a:p>
          <a:endParaRPr lang="en-US">
            <a:latin typeface="Söhne"/>
          </a:endParaRPr>
        </a:p>
      </dgm:t>
    </dgm:pt>
    <dgm:pt modelId="{4B1F50CF-F506-4364-A832-0678D34EF5DD}">
      <dgm:prSet/>
      <dgm:spPr/>
      <dgm:t>
        <a:bodyPr/>
        <a:lstStyle/>
        <a:p>
          <a:pPr algn="ctr"/>
          <a:r>
            <a:rPr lang="en-US" b="0" i="0" dirty="0">
              <a:latin typeface="+mn-ea"/>
              <a:ea typeface="+mn-ea"/>
            </a:rPr>
            <a:t>Our physical health as well as our mental health is affected by everyday stress and emotional pain.</a:t>
          </a:r>
          <a:endParaRPr lang="en-US" dirty="0">
            <a:latin typeface="+mn-ea"/>
            <a:ea typeface="+mn-ea"/>
          </a:endParaRPr>
        </a:p>
      </dgm:t>
    </dgm:pt>
    <dgm:pt modelId="{EED8679D-C16E-44C6-ADC3-3D187A77AFE7}" type="parTrans" cxnId="{22FEF785-5A39-44DA-8F67-ED58E06DBE78}">
      <dgm:prSet/>
      <dgm:spPr/>
      <dgm:t>
        <a:bodyPr/>
        <a:lstStyle/>
        <a:p>
          <a:endParaRPr lang="en-US">
            <a:latin typeface="Söhne"/>
          </a:endParaRPr>
        </a:p>
      </dgm:t>
    </dgm:pt>
    <dgm:pt modelId="{B00CE97E-F232-4DB8-A474-B21E925945F9}" type="sibTrans" cxnId="{22FEF785-5A39-44DA-8F67-ED58E06DBE78}">
      <dgm:prSet/>
      <dgm:spPr/>
      <dgm:t>
        <a:bodyPr/>
        <a:lstStyle/>
        <a:p>
          <a:endParaRPr lang="en-US">
            <a:latin typeface="Söhne"/>
          </a:endParaRPr>
        </a:p>
      </dgm:t>
    </dgm:pt>
    <dgm:pt modelId="{F4843E37-2F75-4AAE-9D62-E4A6135B29F3}">
      <dgm:prSet/>
      <dgm:spPr/>
      <dgm:t>
        <a:bodyPr/>
        <a:lstStyle/>
        <a:p>
          <a:pPr algn="ctr"/>
          <a:r>
            <a:rPr lang="en-US" b="0" i="0" dirty="0">
              <a:latin typeface="+mn-lt"/>
            </a:rPr>
            <a:t>For these reasons, many people are now striving to manage not only their physical health but also their mental health.</a:t>
          </a:r>
          <a:endParaRPr lang="en-US" dirty="0">
            <a:latin typeface="+mn-lt"/>
          </a:endParaRPr>
        </a:p>
      </dgm:t>
    </dgm:pt>
    <dgm:pt modelId="{4DF72418-0137-492D-96BC-7318707F2283}" type="parTrans" cxnId="{43D4D91D-F6D9-442A-84C2-8A4DFBEDB7A7}">
      <dgm:prSet/>
      <dgm:spPr/>
      <dgm:t>
        <a:bodyPr/>
        <a:lstStyle/>
        <a:p>
          <a:endParaRPr lang="en-US">
            <a:latin typeface="Söhne"/>
          </a:endParaRPr>
        </a:p>
      </dgm:t>
    </dgm:pt>
    <dgm:pt modelId="{5E3A19EE-E3F3-4B51-A6D7-14191A0E2B1E}" type="sibTrans" cxnId="{43D4D91D-F6D9-442A-84C2-8A4DFBEDB7A7}">
      <dgm:prSet/>
      <dgm:spPr/>
      <dgm:t>
        <a:bodyPr/>
        <a:lstStyle/>
        <a:p>
          <a:endParaRPr lang="en-US">
            <a:latin typeface="Söhne"/>
          </a:endParaRPr>
        </a:p>
      </dgm:t>
    </dgm:pt>
    <dgm:pt modelId="{8971084B-E84A-46C7-BB48-4E02C0459FB5}" type="pres">
      <dgm:prSet presAssocID="{5B38B75B-A8F0-4DAD-AE2B-B93422334673}" presName="linear" presStyleCnt="0">
        <dgm:presLayoutVars>
          <dgm:animLvl val="lvl"/>
          <dgm:resizeHandles val="exact"/>
        </dgm:presLayoutVars>
      </dgm:prSet>
      <dgm:spPr/>
    </dgm:pt>
    <dgm:pt modelId="{7FC1F99D-E25E-4C32-85AC-4CDC8263E108}" type="pres">
      <dgm:prSet presAssocID="{F8CABDC7-23A6-4583-863F-A09F88747AD1}" presName="parentText" presStyleLbl="node1" presStyleIdx="0" presStyleCnt="4" custLinFactY="-19907" custLinFactNeighborX="0" custLinFactNeighborY="-100000">
        <dgm:presLayoutVars>
          <dgm:chMax val="0"/>
          <dgm:bulletEnabled val="1"/>
        </dgm:presLayoutVars>
      </dgm:prSet>
      <dgm:spPr/>
    </dgm:pt>
    <dgm:pt modelId="{EB2851BD-BDA2-4332-847A-77169D3CE3BA}" type="pres">
      <dgm:prSet presAssocID="{51753BA8-AE3C-4A55-803D-CB2256239925}" presName="spacer" presStyleCnt="0"/>
      <dgm:spPr/>
    </dgm:pt>
    <dgm:pt modelId="{E8B23BFB-4B79-4314-B7F3-B5EED16DE955}" type="pres">
      <dgm:prSet presAssocID="{99564711-092E-48B1-911A-07EA90EE0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F21A71-4C8F-44C8-8994-AFC0724927E3}" type="pres">
      <dgm:prSet presAssocID="{6F97A964-0BE8-41F9-8BBB-9730F3C802E1}" presName="spacer" presStyleCnt="0"/>
      <dgm:spPr/>
    </dgm:pt>
    <dgm:pt modelId="{9553B6AA-4979-4F18-80AE-7E088A039FF9}" type="pres">
      <dgm:prSet presAssocID="{4B1F50CF-F506-4364-A832-0678D34EF5DD}" presName="parentText" presStyleLbl="node1" presStyleIdx="2" presStyleCnt="4" custLinFactY="22613" custLinFactNeighborX="0" custLinFactNeighborY="100000">
        <dgm:presLayoutVars>
          <dgm:chMax val="0"/>
          <dgm:bulletEnabled val="1"/>
        </dgm:presLayoutVars>
      </dgm:prSet>
      <dgm:spPr/>
    </dgm:pt>
    <dgm:pt modelId="{E0B589F7-0859-43D9-A084-F347E39F9D13}" type="pres">
      <dgm:prSet presAssocID="{B00CE97E-F232-4DB8-A474-B21E925945F9}" presName="spacer" presStyleCnt="0"/>
      <dgm:spPr/>
    </dgm:pt>
    <dgm:pt modelId="{F5CAFFAD-D308-49D8-A2D0-725345B456CA}" type="pres">
      <dgm:prSet presAssocID="{F4843E37-2F75-4AAE-9D62-E4A6135B29F3}" presName="parentText" presStyleLbl="node1" presStyleIdx="3" presStyleCnt="4" custLinFactY="50271" custLinFactNeighborX="0" custLinFactNeighborY="100000">
        <dgm:presLayoutVars>
          <dgm:chMax val="0"/>
          <dgm:bulletEnabled val="1"/>
        </dgm:presLayoutVars>
      </dgm:prSet>
      <dgm:spPr/>
    </dgm:pt>
  </dgm:ptLst>
  <dgm:cxnLst>
    <dgm:cxn modelId="{0A68E01B-2D53-40AB-82FB-90AF62B66BAA}" srcId="{5B38B75B-A8F0-4DAD-AE2B-B93422334673}" destId="{F8CABDC7-23A6-4583-863F-A09F88747AD1}" srcOrd="0" destOrd="0" parTransId="{5102B1A4-C067-487D-AC85-35C1DEAF197F}" sibTransId="{51753BA8-AE3C-4A55-803D-CB2256239925}"/>
    <dgm:cxn modelId="{43D4D91D-F6D9-442A-84C2-8A4DFBEDB7A7}" srcId="{5B38B75B-A8F0-4DAD-AE2B-B93422334673}" destId="{F4843E37-2F75-4AAE-9D62-E4A6135B29F3}" srcOrd="3" destOrd="0" parTransId="{4DF72418-0137-492D-96BC-7318707F2283}" sibTransId="{5E3A19EE-E3F3-4B51-A6D7-14191A0E2B1E}"/>
    <dgm:cxn modelId="{DA5B8D24-0BBD-4A2D-9357-9AECBA603757}" type="presOf" srcId="{4B1F50CF-F506-4364-A832-0678D34EF5DD}" destId="{9553B6AA-4979-4F18-80AE-7E088A039FF9}" srcOrd="0" destOrd="0" presId="urn:microsoft.com/office/officeart/2005/8/layout/vList2"/>
    <dgm:cxn modelId="{0D0D1E80-A4D0-425A-916F-9E08A6874263}" type="presOf" srcId="{F8CABDC7-23A6-4583-863F-A09F88747AD1}" destId="{7FC1F99D-E25E-4C32-85AC-4CDC8263E108}" srcOrd="0" destOrd="0" presId="urn:microsoft.com/office/officeart/2005/8/layout/vList2"/>
    <dgm:cxn modelId="{21368882-E196-4D1A-B05C-78853D101EDB}" type="presOf" srcId="{F4843E37-2F75-4AAE-9D62-E4A6135B29F3}" destId="{F5CAFFAD-D308-49D8-A2D0-725345B456CA}" srcOrd="0" destOrd="0" presId="urn:microsoft.com/office/officeart/2005/8/layout/vList2"/>
    <dgm:cxn modelId="{22FEF785-5A39-44DA-8F67-ED58E06DBE78}" srcId="{5B38B75B-A8F0-4DAD-AE2B-B93422334673}" destId="{4B1F50CF-F506-4364-A832-0678D34EF5DD}" srcOrd="2" destOrd="0" parTransId="{EED8679D-C16E-44C6-ADC3-3D187A77AFE7}" sibTransId="{B00CE97E-F232-4DB8-A474-B21E925945F9}"/>
    <dgm:cxn modelId="{781A4987-CA5F-4F49-9E09-2BCD8E96A00F}" type="presOf" srcId="{5B38B75B-A8F0-4DAD-AE2B-B93422334673}" destId="{8971084B-E84A-46C7-BB48-4E02C0459FB5}" srcOrd="0" destOrd="0" presId="urn:microsoft.com/office/officeart/2005/8/layout/vList2"/>
    <dgm:cxn modelId="{D9388287-3FAD-44DF-89BC-8FD158A11EED}" type="presOf" srcId="{99564711-092E-48B1-911A-07EA90EE04BE}" destId="{E8B23BFB-4B79-4314-B7F3-B5EED16DE955}" srcOrd="0" destOrd="0" presId="urn:microsoft.com/office/officeart/2005/8/layout/vList2"/>
    <dgm:cxn modelId="{065576A3-1A4C-452A-82F9-DA4BF46841F9}" srcId="{5B38B75B-A8F0-4DAD-AE2B-B93422334673}" destId="{99564711-092E-48B1-911A-07EA90EE04BE}" srcOrd="1" destOrd="0" parTransId="{2F3EFA7C-E795-453D-93C9-E7BF91F73EE9}" sibTransId="{6F97A964-0BE8-41F9-8BBB-9730F3C802E1}"/>
    <dgm:cxn modelId="{F9BDF458-7686-4D7B-89CC-01CE53913B42}" type="presParOf" srcId="{8971084B-E84A-46C7-BB48-4E02C0459FB5}" destId="{7FC1F99D-E25E-4C32-85AC-4CDC8263E108}" srcOrd="0" destOrd="0" presId="urn:microsoft.com/office/officeart/2005/8/layout/vList2"/>
    <dgm:cxn modelId="{F8C0189C-57E6-4C54-8C33-BFF01FFB6CC1}" type="presParOf" srcId="{8971084B-E84A-46C7-BB48-4E02C0459FB5}" destId="{EB2851BD-BDA2-4332-847A-77169D3CE3BA}" srcOrd="1" destOrd="0" presId="urn:microsoft.com/office/officeart/2005/8/layout/vList2"/>
    <dgm:cxn modelId="{BAC928BE-B032-4A9C-896D-BCF825F4022B}" type="presParOf" srcId="{8971084B-E84A-46C7-BB48-4E02C0459FB5}" destId="{E8B23BFB-4B79-4314-B7F3-B5EED16DE955}" srcOrd="2" destOrd="0" presId="urn:microsoft.com/office/officeart/2005/8/layout/vList2"/>
    <dgm:cxn modelId="{8FA29145-7AC4-47D6-801A-06307F00B4B3}" type="presParOf" srcId="{8971084B-E84A-46C7-BB48-4E02C0459FB5}" destId="{F1F21A71-4C8F-44C8-8994-AFC0724927E3}" srcOrd="3" destOrd="0" presId="urn:microsoft.com/office/officeart/2005/8/layout/vList2"/>
    <dgm:cxn modelId="{B0AAE7C9-DAB5-4E38-8EEF-FA2C898D8B53}" type="presParOf" srcId="{8971084B-E84A-46C7-BB48-4E02C0459FB5}" destId="{9553B6AA-4979-4F18-80AE-7E088A039FF9}" srcOrd="4" destOrd="0" presId="urn:microsoft.com/office/officeart/2005/8/layout/vList2"/>
    <dgm:cxn modelId="{6584E3B1-8C34-4338-973C-056336F778CC}" type="presParOf" srcId="{8971084B-E84A-46C7-BB48-4E02C0459FB5}" destId="{E0B589F7-0859-43D9-A084-F347E39F9D13}" srcOrd="5" destOrd="0" presId="urn:microsoft.com/office/officeart/2005/8/layout/vList2"/>
    <dgm:cxn modelId="{67A97CC7-B7B0-4ADA-8D22-DE31E74526C9}" type="presParOf" srcId="{8971084B-E84A-46C7-BB48-4E02C0459FB5}" destId="{F5CAFFAD-D308-49D8-A2D0-725345B456C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AF83CD-FCB8-4638-99F6-FEF66C37E3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51F5FEE-87FB-4DF3-9C86-718D52718F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Söhne"/>
            </a:rPr>
            <a:t>Better Lifestyle Habits</a:t>
          </a:r>
        </a:p>
        <a:p>
          <a:pPr>
            <a:lnSpc>
              <a:spcPct val="100000"/>
            </a:lnSpc>
          </a:pPr>
          <a:r>
            <a:rPr lang="en-US" b="0" i="0" dirty="0">
              <a:latin typeface="Söhne"/>
            </a:rPr>
            <a:t>Using health applications can improve  dietary habits, exercise routines, and sleep habits, ultimately leading to a healthier lifestyle.</a:t>
          </a:r>
          <a:endParaRPr lang="en-US" dirty="0">
            <a:latin typeface="Söhne"/>
          </a:endParaRPr>
        </a:p>
      </dgm:t>
    </dgm:pt>
    <dgm:pt modelId="{41CAD19A-B2D2-4743-8739-9509DD798624}" type="parTrans" cxnId="{0DC6E8AF-1770-4037-AC42-213A726A3503}">
      <dgm:prSet/>
      <dgm:spPr/>
      <dgm:t>
        <a:bodyPr/>
        <a:lstStyle/>
        <a:p>
          <a:endParaRPr lang="en-US"/>
        </a:p>
      </dgm:t>
    </dgm:pt>
    <dgm:pt modelId="{C50ADF03-B97A-4F4D-936F-C283357DA01B}" type="sibTrans" cxnId="{0DC6E8AF-1770-4037-AC42-213A726A3503}">
      <dgm:prSet/>
      <dgm:spPr/>
      <dgm:t>
        <a:bodyPr/>
        <a:lstStyle/>
        <a:p>
          <a:endParaRPr lang="en-US"/>
        </a:p>
      </dgm:t>
    </dgm:pt>
    <dgm:pt modelId="{D02BCF39-61C8-4FB4-9BBC-38D821EC2F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Söhne"/>
            </a:rPr>
            <a:t>Stress Reduction</a:t>
          </a:r>
        </a:p>
        <a:p>
          <a:pPr>
            <a:lnSpc>
              <a:spcPct val="100000"/>
            </a:lnSpc>
          </a:pPr>
          <a:r>
            <a:rPr lang="en-US" b="0" i="0" dirty="0">
              <a:latin typeface="Söhne"/>
            </a:rPr>
            <a:t>Applications equipped with stress management features can help users manage and reduce stress more effectively.</a:t>
          </a:r>
          <a:endParaRPr lang="en-US" dirty="0">
            <a:latin typeface="Söhne"/>
          </a:endParaRPr>
        </a:p>
      </dgm:t>
    </dgm:pt>
    <dgm:pt modelId="{081D409D-E8AE-415C-8825-2DF09A19DEAA}" type="parTrans" cxnId="{6BBB5D91-6F50-4946-AB71-6C53DA50C6DF}">
      <dgm:prSet/>
      <dgm:spPr/>
      <dgm:t>
        <a:bodyPr/>
        <a:lstStyle/>
        <a:p>
          <a:endParaRPr lang="en-US"/>
        </a:p>
      </dgm:t>
    </dgm:pt>
    <dgm:pt modelId="{E27D12A8-6921-4C84-91B9-6028713A4C17}" type="sibTrans" cxnId="{6BBB5D91-6F50-4946-AB71-6C53DA50C6DF}">
      <dgm:prSet/>
      <dgm:spPr/>
      <dgm:t>
        <a:bodyPr/>
        <a:lstStyle/>
        <a:p>
          <a:endParaRPr lang="en-US"/>
        </a:p>
      </dgm:t>
    </dgm:pt>
    <dgm:pt modelId="{5A571B01-4E5E-4347-B4EB-BADF77A435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Söhne"/>
            </a:rPr>
            <a:t>Personalized Advice</a:t>
          </a:r>
        </a:p>
        <a:p>
          <a:pPr>
            <a:lnSpc>
              <a:spcPct val="100000"/>
            </a:lnSpc>
          </a:pPr>
          <a:r>
            <a:rPr lang="en-US" b="0" i="0" dirty="0">
              <a:latin typeface="Söhne"/>
            </a:rPr>
            <a:t>Health applications can provide tailored advice based on the user's health status, allowing them to discover individualized health management strategies.</a:t>
          </a:r>
          <a:endParaRPr lang="en-US" dirty="0">
            <a:latin typeface="Söhne"/>
          </a:endParaRPr>
        </a:p>
      </dgm:t>
    </dgm:pt>
    <dgm:pt modelId="{0F7849B2-2A29-49D8-9A4B-175BA0E41B86}" type="parTrans" cxnId="{A0CD5B96-7FF3-4190-8356-DA23289E2566}">
      <dgm:prSet/>
      <dgm:spPr/>
      <dgm:t>
        <a:bodyPr/>
        <a:lstStyle/>
        <a:p>
          <a:endParaRPr lang="en-US"/>
        </a:p>
      </dgm:t>
    </dgm:pt>
    <dgm:pt modelId="{CF7C85F0-CE73-482C-9D91-731A28CCE76C}" type="sibTrans" cxnId="{A0CD5B96-7FF3-4190-8356-DA23289E2566}">
      <dgm:prSet/>
      <dgm:spPr/>
      <dgm:t>
        <a:bodyPr/>
        <a:lstStyle/>
        <a:p>
          <a:endParaRPr lang="en-US"/>
        </a:p>
      </dgm:t>
    </dgm:pt>
    <dgm:pt modelId="{B7556D98-AD1F-48FC-8FE5-46E3B9D74D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Söhne"/>
            </a:rPr>
            <a:t>Healthy Social Relationships</a:t>
          </a:r>
        </a:p>
        <a:p>
          <a:pPr>
            <a:lnSpc>
              <a:spcPct val="100000"/>
            </a:lnSpc>
          </a:pPr>
          <a:r>
            <a:rPr lang="en-US" b="0" i="0" dirty="0">
              <a:latin typeface="Söhne"/>
            </a:rPr>
            <a:t>Health applications can assist users in maintaining healthy social relationships.</a:t>
          </a:r>
          <a:endParaRPr lang="en-US" dirty="0">
            <a:latin typeface="Söhne"/>
          </a:endParaRPr>
        </a:p>
      </dgm:t>
    </dgm:pt>
    <dgm:pt modelId="{26A49DAC-AD30-4C6A-A9DD-DA0F7D4994C4}" type="parTrans" cxnId="{57DDB138-962F-42F6-A09A-1C85B55E46F6}">
      <dgm:prSet/>
      <dgm:spPr/>
      <dgm:t>
        <a:bodyPr/>
        <a:lstStyle/>
        <a:p>
          <a:endParaRPr lang="en-US"/>
        </a:p>
      </dgm:t>
    </dgm:pt>
    <dgm:pt modelId="{99B76303-65D1-4AA0-8CF4-E7DAA5E88C59}" type="sibTrans" cxnId="{57DDB138-962F-42F6-A09A-1C85B55E46F6}">
      <dgm:prSet/>
      <dgm:spPr/>
      <dgm:t>
        <a:bodyPr/>
        <a:lstStyle/>
        <a:p>
          <a:endParaRPr lang="en-US"/>
        </a:p>
      </dgm:t>
    </dgm:pt>
    <dgm:pt modelId="{A9029661-8E71-415F-9197-E793720DF7AA}" type="pres">
      <dgm:prSet presAssocID="{1EAF83CD-FCB8-4638-99F6-FEF66C37E333}" presName="root" presStyleCnt="0">
        <dgm:presLayoutVars>
          <dgm:dir/>
          <dgm:resizeHandles val="exact"/>
        </dgm:presLayoutVars>
      </dgm:prSet>
      <dgm:spPr/>
    </dgm:pt>
    <dgm:pt modelId="{B1A53F35-8902-4AE4-8B10-8AE234110994}" type="pres">
      <dgm:prSet presAssocID="{C51F5FEE-87FB-4DF3-9C86-718D52718F42}" presName="compNode" presStyleCnt="0"/>
      <dgm:spPr/>
    </dgm:pt>
    <dgm:pt modelId="{54C22673-1697-479C-832A-320DFAA925DC}" type="pres">
      <dgm:prSet presAssocID="{C51F5FEE-87FB-4DF3-9C86-718D52718F42}" presName="bgRect" presStyleLbl="bgShp" presStyleIdx="0" presStyleCnt="4"/>
      <dgm:spPr/>
    </dgm:pt>
    <dgm:pt modelId="{2A0BEA34-CEF2-42DE-9200-8CEDE36D43E8}" type="pres">
      <dgm:prSet presAssocID="{C51F5FEE-87FB-4DF3-9C86-718D52718F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실행"/>
        </a:ext>
      </dgm:extLst>
    </dgm:pt>
    <dgm:pt modelId="{C29C87F8-CB24-4373-A73E-B8AB33359309}" type="pres">
      <dgm:prSet presAssocID="{C51F5FEE-87FB-4DF3-9C86-718D52718F42}" presName="spaceRect" presStyleCnt="0"/>
      <dgm:spPr/>
    </dgm:pt>
    <dgm:pt modelId="{5B58F6C7-4194-47C9-BBFB-4522B8848788}" type="pres">
      <dgm:prSet presAssocID="{C51F5FEE-87FB-4DF3-9C86-718D52718F42}" presName="parTx" presStyleLbl="revTx" presStyleIdx="0" presStyleCnt="4">
        <dgm:presLayoutVars>
          <dgm:chMax val="0"/>
          <dgm:chPref val="0"/>
        </dgm:presLayoutVars>
      </dgm:prSet>
      <dgm:spPr/>
    </dgm:pt>
    <dgm:pt modelId="{2DF4D83A-19DC-405A-A237-07C4BD7851F2}" type="pres">
      <dgm:prSet presAssocID="{C50ADF03-B97A-4F4D-936F-C283357DA01B}" presName="sibTrans" presStyleCnt="0"/>
      <dgm:spPr/>
    </dgm:pt>
    <dgm:pt modelId="{581FFA8A-3966-4997-BDC3-394170D03D54}" type="pres">
      <dgm:prSet presAssocID="{D02BCF39-61C8-4FB4-9BBC-38D821EC2F65}" presName="compNode" presStyleCnt="0"/>
      <dgm:spPr/>
    </dgm:pt>
    <dgm:pt modelId="{91EA1011-A98C-4DAB-82E4-470735CAE5AE}" type="pres">
      <dgm:prSet presAssocID="{D02BCF39-61C8-4FB4-9BBC-38D821EC2F65}" presName="bgRect" presStyleLbl="bgShp" presStyleIdx="1" presStyleCnt="4"/>
      <dgm:spPr/>
    </dgm:pt>
    <dgm:pt modelId="{EE1AB388-698C-4D5A-B1E4-8F2BCF39030E}" type="pres">
      <dgm:prSet presAssocID="{D02BCF39-61C8-4FB4-9BBC-38D821EC2F6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CDF67DC0-BBDB-406E-941A-C8C58E19458E}" type="pres">
      <dgm:prSet presAssocID="{D02BCF39-61C8-4FB4-9BBC-38D821EC2F65}" presName="spaceRect" presStyleCnt="0"/>
      <dgm:spPr/>
    </dgm:pt>
    <dgm:pt modelId="{B8739772-840C-41A2-8227-BB05C72F980E}" type="pres">
      <dgm:prSet presAssocID="{D02BCF39-61C8-4FB4-9BBC-38D821EC2F65}" presName="parTx" presStyleLbl="revTx" presStyleIdx="1" presStyleCnt="4">
        <dgm:presLayoutVars>
          <dgm:chMax val="0"/>
          <dgm:chPref val="0"/>
        </dgm:presLayoutVars>
      </dgm:prSet>
      <dgm:spPr/>
    </dgm:pt>
    <dgm:pt modelId="{0434D654-BEE4-44D0-883E-C0F194C8A331}" type="pres">
      <dgm:prSet presAssocID="{E27D12A8-6921-4C84-91B9-6028713A4C17}" presName="sibTrans" presStyleCnt="0"/>
      <dgm:spPr/>
    </dgm:pt>
    <dgm:pt modelId="{F7FC62C2-A7BD-4B93-A9F8-231FBEE72215}" type="pres">
      <dgm:prSet presAssocID="{5A571B01-4E5E-4347-B4EB-BADF77A435F4}" presName="compNode" presStyleCnt="0"/>
      <dgm:spPr/>
    </dgm:pt>
    <dgm:pt modelId="{132AD8D4-3E67-455C-8A86-3B696FA9E00B}" type="pres">
      <dgm:prSet presAssocID="{5A571B01-4E5E-4347-B4EB-BADF77A435F4}" presName="bgRect" presStyleLbl="bgShp" presStyleIdx="2" presStyleCnt="4"/>
      <dgm:spPr/>
    </dgm:pt>
    <dgm:pt modelId="{CE0A5E16-6994-4B84-8E28-A6AFC51AADAF}" type="pres">
      <dgm:prSet presAssocID="{5A571B01-4E5E-4347-B4EB-BADF77A435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청진기"/>
        </a:ext>
      </dgm:extLst>
    </dgm:pt>
    <dgm:pt modelId="{77BCD2B5-6B18-4B09-856B-A021DE3AA886}" type="pres">
      <dgm:prSet presAssocID="{5A571B01-4E5E-4347-B4EB-BADF77A435F4}" presName="spaceRect" presStyleCnt="0"/>
      <dgm:spPr/>
    </dgm:pt>
    <dgm:pt modelId="{915B409D-D0FB-49BC-A3E1-F6D8555C05D2}" type="pres">
      <dgm:prSet presAssocID="{5A571B01-4E5E-4347-B4EB-BADF77A435F4}" presName="parTx" presStyleLbl="revTx" presStyleIdx="2" presStyleCnt="4">
        <dgm:presLayoutVars>
          <dgm:chMax val="0"/>
          <dgm:chPref val="0"/>
        </dgm:presLayoutVars>
      </dgm:prSet>
      <dgm:spPr/>
    </dgm:pt>
    <dgm:pt modelId="{6A3EFBC2-DE92-4493-AC2A-18E62024B065}" type="pres">
      <dgm:prSet presAssocID="{CF7C85F0-CE73-482C-9D91-731A28CCE76C}" presName="sibTrans" presStyleCnt="0"/>
      <dgm:spPr/>
    </dgm:pt>
    <dgm:pt modelId="{017E38DD-BAB8-4CD4-A721-F41FA45FC9C4}" type="pres">
      <dgm:prSet presAssocID="{B7556D98-AD1F-48FC-8FE5-46E3B9D74DA9}" presName="compNode" presStyleCnt="0"/>
      <dgm:spPr/>
    </dgm:pt>
    <dgm:pt modelId="{39D61D5D-D78D-47FB-AE2A-A5629F339100}" type="pres">
      <dgm:prSet presAssocID="{B7556D98-AD1F-48FC-8FE5-46E3B9D74DA9}" presName="bgRect" presStyleLbl="bgShp" presStyleIdx="3" presStyleCnt="4"/>
      <dgm:spPr/>
    </dgm:pt>
    <dgm:pt modelId="{4A693A97-AB55-46D8-9D3A-F4B1AD17E565}" type="pres">
      <dgm:prSet presAssocID="{B7556D98-AD1F-48FC-8FE5-46E3B9D74D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AFCA5F82-AF1E-4352-AD76-DEF85689492E}" type="pres">
      <dgm:prSet presAssocID="{B7556D98-AD1F-48FC-8FE5-46E3B9D74DA9}" presName="spaceRect" presStyleCnt="0"/>
      <dgm:spPr/>
    </dgm:pt>
    <dgm:pt modelId="{0FB6DDAC-9295-4FAF-B005-025673B49278}" type="pres">
      <dgm:prSet presAssocID="{B7556D98-AD1F-48FC-8FE5-46E3B9D74DA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7DDB138-962F-42F6-A09A-1C85B55E46F6}" srcId="{1EAF83CD-FCB8-4638-99F6-FEF66C37E333}" destId="{B7556D98-AD1F-48FC-8FE5-46E3B9D74DA9}" srcOrd="3" destOrd="0" parTransId="{26A49DAC-AD30-4C6A-A9DD-DA0F7D4994C4}" sibTransId="{99B76303-65D1-4AA0-8CF4-E7DAA5E88C59}"/>
    <dgm:cxn modelId="{C6BD3A42-9C64-488A-9AE7-1B5C83D3F767}" type="presOf" srcId="{B7556D98-AD1F-48FC-8FE5-46E3B9D74DA9}" destId="{0FB6DDAC-9295-4FAF-B005-025673B49278}" srcOrd="0" destOrd="0" presId="urn:microsoft.com/office/officeart/2018/2/layout/IconVerticalSolidList"/>
    <dgm:cxn modelId="{5829B345-788C-4294-8971-04757E4ABC65}" type="presOf" srcId="{1EAF83CD-FCB8-4638-99F6-FEF66C37E333}" destId="{A9029661-8E71-415F-9197-E793720DF7AA}" srcOrd="0" destOrd="0" presId="urn:microsoft.com/office/officeart/2018/2/layout/IconVerticalSolidList"/>
    <dgm:cxn modelId="{53909F7D-BACC-4F8D-96A2-E73CDD03EBCF}" type="presOf" srcId="{D02BCF39-61C8-4FB4-9BBC-38D821EC2F65}" destId="{B8739772-840C-41A2-8227-BB05C72F980E}" srcOrd="0" destOrd="0" presId="urn:microsoft.com/office/officeart/2018/2/layout/IconVerticalSolidList"/>
    <dgm:cxn modelId="{6BBB5D91-6F50-4946-AB71-6C53DA50C6DF}" srcId="{1EAF83CD-FCB8-4638-99F6-FEF66C37E333}" destId="{D02BCF39-61C8-4FB4-9BBC-38D821EC2F65}" srcOrd="1" destOrd="0" parTransId="{081D409D-E8AE-415C-8825-2DF09A19DEAA}" sibTransId="{E27D12A8-6921-4C84-91B9-6028713A4C17}"/>
    <dgm:cxn modelId="{A0CD5B96-7FF3-4190-8356-DA23289E2566}" srcId="{1EAF83CD-FCB8-4638-99F6-FEF66C37E333}" destId="{5A571B01-4E5E-4347-B4EB-BADF77A435F4}" srcOrd="2" destOrd="0" parTransId="{0F7849B2-2A29-49D8-9A4B-175BA0E41B86}" sibTransId="{CF7C85F0-CE73-482C-9D91-731A28CCE76C}"/>
    <dgm:cxn modelId="{0DC6E8AF-1770-4037-AC42-213A726A3503}" srcId="{1EAF83CD-FCB8-4638-99F6-FEF66C37E333}" destId="{C51F5FEE-87FB-4DF3-9C86-718D52718F42}" srcOrd="0" destOrd="0" parTransId="{41CAD19A-B2D2-4743-8739-9509DD798624}" sibTransId="{C50ADF03-B97A-4F4D-936F-C283357DA01B}"/>
    <dgm:cxn modelId="{B26E3DD8-DF26-466D-BE76-A7439C267038}" type="presOf" srcId="{5A571B01-4E5E-4347-B4EB-BADF77A435F4}" destId="{915B409D-D0FB-49BC-A3E1-F6D8555C05D2}" srcOrd="0" destOrd="0" presId="urn:microsoft.com/office/officeart/2018/2/layout/IconVerticalSolidList"/>
    <dgm:cxn modelId="{3A3A98E1-6BC5-43F3-B96C-2B85CC780663}" type="presOf" srcId="{C51F5FEE-87FB-4DF3-9C86-718D52718F42}" destId="{5B58F6C7-4194-47C9-BBFB-4522B8848788}" srcOrd="0" destOrd="0" presId="urn:microsoft.com/office/officeart/2018/2/layout/IconVerticalSolidList"/>
    <dgm:cxn modelId="{444687E5-8667-46BA-BE46-7DAA7F1A7766}" type="presParOf" srcId="{A9029661-8E71-415F-9197-E793720DF7AA}" destId="{B1A53F35-8902-4AE4-8B10-8AE234110994}" srcOrd="0" destOrd="0" presId="urn:microsoft.com/office/officeart/2018/2/layout/IconVerticalSolidList"/>
    <dgm:cxn modelId="{94BE1039-07E6-4F8F-A261-5614458730C4}" type="presParOf" srcId="{B1A53F35-8902-4AE4-8B10-8AE234110994}" destId="{54C22673-1697-479C-832A-320DFAA925DC}" srcOrd="0" destOrd="0" presId="urn:microsoft.com/office/officeart/2018/2/layout/IconVerticalSolidList"/>
    <dgm:cxn modelId="{B838C713-FEDB-44C1-92AF-96204C09AE55}" type="presParOf" srcId="{B1A53F35-8902-4AE4-8B10-8AE234110994}" destId="{2A0BEA34-CEF2-42DE-9200-8CEDE36D43E8}" srcOrd="1" destOrd="0" presId="urn:microsoft.com/office/officeart/2018/2/layout/IconVerticalSolidList"/>
    <dgm:cxn modelId="{75F7C1A9-59D1-44AE-AF42-AA311293FE27}" type="presParOf" srcId="{B1A53F35-8902-4AE4-8B10-8AE234110994}" destId="{C29C87F8-CB24-4373-A73E-B8AB33359309}" srcOrd="2" destOrd="0" presId="urn:microsoft.com/office/officeart/2018/2/layout/IconVerticalSolidList"/>
    <dgm:cxn modelId="{555DC317-FCA7-4577-B4CD-194B410EDBD9}" type="presParOf" srcId="{B1A53F35-8902-4AE4-8B10-8AE234110994}" destId="{5B58F6C7-4194-47C9-BBFB-4522B8848788}" srcOrd="3" destOrd="0" presId="urn:microsoft.com/office/officeart/2018/2/layout/IconVerticalSolidList"/>
    <dgm:cxn modelId="{53209777-5490-44CD-8684-0DC62DAC1993}" type="presParOf" srcId="{A9029661-8E71-415F-9197-E793720DF7AA}" destId="{2DF4D83A-19DC-405A-A237-07C4BD7851F2}" srcOrd="1" destOrd="0" presId="urn:microsoft.com/office/officeart/2018/2/layout/IconVerticalSolidList"/>
    <dgm:cxn modelId="{C841C726-15F4-44C2-B897-B192E4C8F268}" type="presParOf" srcId="{A9029661-8E71-415F-9197-E793720DF7AA}" destId="{581FFA8A-3966-4997-BDC3-394170D03D54}" srcOrd="2" destOrd="0" presId="urn:microsoft.com/office/officeart/2018/2/layout/IconVerticalSolidList"/>
    <dgm:cxn modelId="{A32765BC-CB39-423F-BA07-A93095130729}" type="presParOf" srcId="{581FFA8A-3966-4997-BDC3-394170D03D54}" destId="{91EA1011-A98C-4DAB-82E4-470735CAE5AE}" srcOrd="0" destOrd="0" presId="urn:microsoft.com/office/officeart/2018/2/layout/IconVerticalSolidList"/>
    <dgm:cxn modelId="{C3F1FC29-33BC-41D0-ADF2-32C873151C6F}" type="presParOf" srcId="{581FFA8A-3966-4997-BDC3-394170D03D54}" destId="{EE1AB388-698C-4D5A-B1E4-8F2BCF39030E}" srcOrd="1" destOrd="0" presId="urn:microsoft.com/office/officeart/2018/2/layout/IconVerticalSolidList"/>
    <dgm:cxn modelId="{1D0E2776-22C6-474D-9678-F0B96F248022}" type="presParOf" srcId="{581FFA8A-3966-4997-BDC3-394170D03D54}" destId="{CDF67DC0-BBDB-406E-941A-C8C58E19458E}" srcOrd="2" destOrd="0" presId="urn:microsoft.com/office/officeart/2018/2/layout/IconVerticalSolidList"/>
    <dgm:cxn modelId="{FBF1FF89-9850-4ED0-AB18-7054FC9B8535}" type="presParOf" srcId="{581FFA8A-3966-4997-BDC3-394170D03D54}" destId="{B8739772-840C-41A2-8227-BB05C72F980E}" srcOrd="3" destOrd="0" presId="urn:microsoft.com/office/officeart/2018/2/layout/IconVerticalSolidList"/>
    <dgm:cxn modelId="{7A8E2462-FA8F-4106-8F8E-16F5CF6E7EEF}" type="presParOf" srcId="{A9029661-8E71-415F-9197-E793720DF7AA}" destId="{0434D654-BEE4-44D0-883E-C0F194C8A331}" srcOrd="3" destOrd="0" presId="urn:microsoft.com/office/officeart/2018/2/layout/IconVerticalSolidList"/>
    <dgm:cxn modelId="{E6D542D1-27B5-4287-A6B4-45CA3BDD6FA2}" type="presParOf" srcId="{A9029661-8E71-415F-9197-E793720DF7AA}" destId="{F7FC62C2-A7BD-4B93-A9F8-231FBEE72215}" srcOrd="4" destOrd="0" presId="urn:microsoft.com/office/officeart/2018/2/layout/IconVerticalSolidList"/>
    <dgm:cxn modelId="{845D28F1-9644-4B47-8EA6-32A3422B9C4E}" type="presParOf" srcId="{F7FC62C2-A7BD-4B93-A9F8-231FBEE72215}" destId="{132AD8D4-3E67-455C-8A86-3B696FA9E00B}" srcOrd="0" destOrd="0" presId="urn:microsoft.com/office/officeart/2018/2/layout/IconVerticalSolidList"/>
    <dgm:cxn modelId="{2B40AE72-6E4F-4B2D-ABE0-3BD28CCE7BD4}" type="presParOf" srcId="{F7FC62C2-A7BD-4B93-A9F8-231FBEE72215}" destId="{CE0A5E16-6994-4B84-8E28-A6AFC51AADAF}" srcOrd="1" destOrd="0" presId="urn:microsoft.com/office/officeart/2018/2/layout/IconVerticalSolidList"/>
    <dgm:cxn modelId="{8A5E2B8E-75E9-4BFF-B61F-18BB4D7B81E1}" type="presParOf" srcId="{F7FC62C2-A7BD-4B93-A9F8-231FBEE72215}" destId="{77BCD2B5-6B18-4B09-856B-A021DE3AA886}" srcOrd="2" destOrd="0" presId="urn:microsoft.com/office/officeart/2018/2/layout/IconVerticalSolidList"/>
    <dgm:cxn modelId="{0C38C011-F161-49BF-8C9B-20E7E1854F17}" type="presParOf" srcId="{F7FC62C2-A7BD-4B93-A9F8-231FBEE72215}" destId="{915B409D-D0FB-49BC-A3E1-F6D8555C05D2}" srcOrd="3" destOrd="0" presId="urn:microsoft.com/office/officeart/2018/2/layout/IconVerticalSolidList"/>
    <dgm:cxn modelId="{560C681A-AD90-4876-985F-F4B4BD2AD261}" type="presParOf" srcId="{A9029661-8E71-415F-9197-E793720DF7AA}" destId="{6A3EFBC2-DE92-4493-AC2A-18E62024B065}" srcOrd="5" destOrd="0" presId="urn:microsoft.com/office/officeart/2018/2/layout/IconVerticalSolidList"/>
    <dgm:cxn modelId="{D60031B2-CEF4-4914-ADC8-4D363AC9F12F}" type="presParOf" srcId="{A9029661-8E71-415F-9197-E793720DF7AA}" destId="{017E38DD-BAB8-4CD4-A721-F41FA45FC9C4}" srcOrd="6" destOrd="0" presId="urn:microsoft.com/office/officeart/2018/2/layout/IconVerticalSolidList"/>
    <dgm:cxn modelId="{7457A9F8-40AA-4172-9637-E6B375016350}" type="presParOf" srcId="{017E38DD-BAB8-4CD4-A721-F41FA45FC9C4}" destId="{39D61D5D-D78D-47FB-AE2A-A5629F339100}" srcOrd="0" destOrd="0" presId="urn:microsoft.com/office/officeart/2018/2/layout/IconVerticalSolidList"/>
    <dgm:cxn modelId="{160D4ADB-5850-4EEF-BE7D-C7BE3C280F61}" type="presParOf" srcId="{017E38DD-BAB8-4CD4-A721-F41FA45FC9C4}" destId="{4A693A97-AB55-46D8-9D3A-F4B1AD17E565}" srcOrd="1" destOrd="0" presId="urn:microsoft.com/office/officeart/2018/2/layout/IconVerticalSolidList"/>
    <dgm:cxn modelId="{6C65B771-56AA-4C18-A796-DAC0452D4FD2}" type="presParOf" srcId="{017E38DD-BAB8-4CD4-A721-F41FA45FC9C4}" destId="{AFCA5F82-AF1E-4352-AD76-DEF85689492E}" srcOrd="2" destOrd="0" presId="urn:microsoft.com/office/officeart/2018/2/layout/IconVerticalSolidList"/>
    <dgm:cxn modelId="{555F1441-86DB-4ABA-ABBE-A7153F59B8FA}" type="presParOf" srcId="{017E38DD-BAB8-4CD4-A721-F41FA45FC9C4}" destId="{0FB6DDAC-9295-4FAF-B005-025673B492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25B02-A484-47F1-B3F0-36117AB0311C}">
      <dsp:nvSpPr>
        <dsp:cNvPr id="0" name=""/>
        <dsp:cNvSpPr/>
      </dsp:nvSpPr>
      <dsp:spPr>
        <a:xfrm>
          <a:off x="0" y="25168"/>
          <a:ext cx="5181508" cy="101089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A5036D-4F1B-4FE6-9275-C2B53D842957}">
      <dsp:nvSpPr>
        <dsp:cNvPr id="0" name=""/>
        <dsp:cNvSpPr/>
      </dsp:nvSpPr>
      <dsp:spPr>
        <a:xfrm>
          <a:off x="305795" y="227883"/>
          <a:ext cx="555992" cy="555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9ABC8C-842A-41BF-A791-0C6B521A46F8}">
      <dsp:nvSpPr>
        <dsp:cNvPr id="0" name=""/>
        <dsp:cNvSpPr/>
      </dsp:nvSpPr>
      <dsp:spPr>
        <a:xfrm>
          <a:off x="1167583" y="432"/>
          <a:ext cx="4013924" cy="1010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86" tIns="106986" rIns="106986" bIns="1069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Physical</a:t>
          </a:r>
          <a:endParaRPr lang="ko-KR" altLang="en-US" sz="2500" kern="1200" dirty="0"/>
        </a:p>
      </dsp:txBody>
      <dsp:txXfrm>
        <a:off x="1167583" y="432"/>
        <a:ext cx="4013924" cy="1010895"/>
      </dsp:txXfrm>
    </dsp:sp>
    <dsp:sp modelId="{B5C73E45-B634-4FD0-B51C-9FCACB9BAB61}">
      <dsp:nvSpPr>
        <dsp:cNvPr id="0" name=""/>
        <dsp:cNvSpPr/>
      </dsp:nvSpPr>
      <dsp:spPr>
        <a:xfrm>
          <a:off x="0" y="1264050"/>
          <a:ext cx="5181508" cy="101089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97C17F-3670-47F3-8DF5-B3D7DFC6DF06}">
      <dsp:nvSpPr>
        <dsp:cNvPr id="0" name=""/>
        <dsp:cNvSpPr/>
      </dsp:nvSpPr>
      <dsp:spPr>
        <a:xfrm>
          <a:off x="305795" y="1491502"/>
          <a:ext cx="555992" cy="555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7DA7D6D-1A9F-4A09-B1C8-D53FCB3F7AF5}">
      <dsp:nvSpPr>
        <dsp:cNvPr id="0" name=""/>
        <dsp:cNvSpPr/>
      </dsp:nvSpPr>
      <dsp:spPr>
        <a:xfrm>
          <a:off x="1167583" y="1264050"/>
          <a:ext cx="4013924" cy="1010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86" tIns="106986" rIns="106986" bIns="1069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Social</a:t>
          </a:r>
          <a:endParaRPr lang="ko-KR" altLang="en-US" sz="2500" kern="1200" dirty="0"/>
        </a:p>
      </dsp:txBody>
      <dsp:txXfrm>
        <a:off x="1167583" y="1264050"/>
        <a:ext cx="4013924" cy="1010895"/>
      </dsp:txXfrm>
    </dsp:sp>
    <dsp:sp modelId="{22375042-0185-43B1-BEB9-58274B7209A6}">
      <dsp:nvSpPr>
        <dsp:cNvPr id="0" name=""/>
        <dsp:cNvSpPr/>
      </dsp:nvSpPr>
      <dsp:spPr>
        <a:xfrm>
          <a:off x="0" y="2527669"/>
          <a:ext cx="5181508" cy="101089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8F893-B86C-4D46-99EE-0A97EF125AA9}">
      <dsp:nvSpPr>
        <dsp:cNvPr id="0" name=""/>
        <dsp:cNvSpPr/>
      </dsp:nvSpPr>
      <dsp:spPr>
        <a:xfrm>
          <a:off x="305795" y="2755121"/>
          <a:ext cx="555992" cy="5559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FA403D-A42F-4B7B-BBDE-8B8D7C773AC1}">
      <dsp:nvSpPr>
        <dsp:cNvPr id="0" name=""/>
        <dsp:cNvSpPr/>
      </dsp:nvSpPr>
      <dsp:spPr>
        <a:xfrm>
          <a:off x="1167583" y="2527669"/>
          <a:ext cx="4013924" cy="1010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86" tIns="106986" rIns="106986" bIns="1069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Mental</a:t>
          </a:r>
          <a:endParaRPr lang="ko-KR" altLang="en-US" sz="2500" kern="1200" dirty="0"/>
        </a:p>
      </dsp:txBody>
      <dsp:txXfrm>
        <a:off x="1167583" y="2527669"/>
        <a:ext cx="4013924" cy="1010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1F99D-E25E-4C32-85AC-4CDC8263E108}">
      <dsp:nvSpPr>
        <dsp:cNvPr id="0" name=""/>
        <dsp:cNvSpPr/>
      </dsp:nvSpPr>
      <dsp:spPr>
        <a:xfrm>
          <a:off x="0" y="417913"/>
          <a:ext cx="5393361" cy="753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+mn-lt"/>
            </a:rPr>
            <a:t>There is a growing global interest in both physical and mental health.</a:t>
          </a:r>
          <a:endParaRPr lang="en-US" sz="1400" kern="1200" dirty="0">
            <a:latin typeface="+mn-lt"/>
          </a:endParaRPr>
        </a:p>
      </dsp:txBody>
      <dsp:txXfrm>
        <a:off x="36782" y="454695"/>
        <a:ext cx="5319797" cy="679916"/>
      </dsp:txXfrm>
    </dsp:sp>
    <dsp:sp modelId="{E8B23BFB-4B79-4314-B7F3-B5EED16DE955}">
      <dsp:nvSpPr>
        <dsp:cNvPr id="0" name=""/>
        <dsp:cNvSpPr/>
      </dsp:nvSpPr>
      <dsp:spPr>
        <a:xfrm>
          <a:off x="0" y="1402029"/>
          <a:ext cx="5393361" cy="753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+mn-lt"/>
            </a:rPr>
            <a:t>People in their 20s and 30s are showing a rapid increase in interest in health.</a:t>
          </a:r>
          <a:endParaRPr lang="en-US" sz="1400" kern="1200" dirty="0">
            <a:latin typeface="+mn-lt"/>
          </a:endParaRPr>
        </a:p>
      </dsp:txBody>
      <dsp:txXfrm>
        <a:off x="36782" y="1438811"/>
        <a:ext cx="5319797" cy="679916"/>
      </dsp:txXfrm>
    </dsp:sp>
    <dsp:sp modelId="{9553B6AA-4979-4F18-80AE-7E088A039FF9}">
      <dsp:nvSpPr>
        <dsp:cNvPr id="0" name=""/>
        <dsp:cNvSpPr/>
      </dsp:nvSpPr>
      <dsp:spPr>
        <a:xfrm>
          <a:off x="0" y="2406533"/>
          <a:ext cx="5393361" cy="753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+mn-ea"/>
              <a:ea typeface="+mn-ea"/>
            </a:rPr>
            <a:t>Our physical health as well as our mental health is affected by everyday stress and emotional pain.</a:t>
          </a:r>
          <a:endParaRPr lang="en-US" sz="1400" kern="1200" dirty="0">
            <a:latin typeface="+mn-ea"/>
            <a:ea typeface="+mn-ea"/>
          </a:endParaRPr>
        </a:p>
      </dsp:txBody>
      <dsp:txXfrm>
        <a:off x="36782" y="2443315"/>
        <a:ext cx="5319797" cy="679916"/>
      </dsp:txXfrm>
    </dsp:sp>
    <dsp:sp modelId="{F5CAFFAD-D308-49D8-A2D0-725345B456CA}">
      <dsp:nvSpPr>
        <dsp:cNvPr id="0" name=""/>
        <dsp:cNvSpPr/>
      </dsp:nvSpPr>
      <dsp:spPr>
        <a:xfrm>
          <a:off x="0" y="3408730"/>
          <a:ext cx="5393361" cy="753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+mn-lt"/>
            </a:rPr>
            <a:t>For these reasons, many people are now striving to manage not only their physical health but also their mental health.</a:t>
          </a:r>
          <a:endParaRPr lang="en-US" sz="1400" kern="1200" dirty="0">
            <a:latin typeface="+mn-lt"/>
          </a:endParaRPr>
        </a:p>
      </dsp:txBody>
      <dsp:txXfrm>
        <a:off x="36782" y="3445512"/>
        <a:ext cx="5319797" cy="6799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22673-1697-479C-832A-320DFAA925DC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BEA34-CEF2-42DE-9200-8CEDE36D43E8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8F6C7-4194-47C9-BBFB-4522B8848788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Söhne"/>
            </a:rPr>
            <a:t>Better Lifestyle Habits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Söhne"/>
            </a:rPr>
            <a:t>Using health applications can improve  dietary habits, exercise routines, and sleep habits, ultimately leading to a healthier lifestyle.</a:t>
          </a:r>
          <a:endParaRPr lang="en-US" sz="1400" kern="1200" dirty="0">
            <a:latin typeface="Söhne"/>
          </a:endParaRPr>
        </a:p>
      </dsp:txBody>
      <dsp:txXfrm>
        <a:off x="1428292" y="2439"/>
        <a:ext cx="4873308" cy="1236616"/>
      </dsp:txXfrm>
    </dsp:sp>
    <dsp:sp modelId="{91EA1011-A98C-4DAB-82E4-470735CAE5AE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AB388-698C-4D5A-B1E4-8F2BCF39030E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39772-840C-41A2-8227-BB05C72F980E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Söhne"/>
            </a:rPr>
            <a:t>Stress Reduction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Söhne"/>
            </a:rPr>
            <a:t>Applications equipped with stress management features can help users manage and reduce stress more effectively.</a:t>
          </a:r>
          <a:endParaRPr lang="en-US" sz="1400" kern="1200" dirty="0">
            <a:latin typeface="Söhne"/>
          </a:endParaRPr>
        </a:p>
      </dsp:txBody>
      <dsp:txXfrm>
        <a:off x="1428292" y="1548210"/>
        <a:ext cx="4873308" cy="1236616"/>
      </dsp:txXfrm>
    </dsp:sp>
    <dsp:sp modelId="{132AD8D4-3E67-455C-8A86-3B696FA9E00B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A5E16-6994-4B84-8E28-A6AFC51AADAF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B409D-D0FB-49BC-A3E1-F6D8555C05D2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Söhne"/>
            </a:rPr>
            <a:t>Personalized Advice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Söhne"/>
            </a:rPr>
            <a:t>Health applications can provide tailored advice based on the user's health status, allowing them to discover individualized health management strategies.</a:t>
          </a:r>
          <a:endParaRPr lang="en-US" sz="1400" kern="1200" dirty="0">
            <a:latin typeface="Söhne"/>
          </a:endParaRPr>
        </a:p>
      </dsp:txBody>
      <dsp:txXfrm>
        <a:off x="1428292" y="3093981"/>
        <a:ext cx="4873308" cy="1236616"/>
      </dsp:txXfrm>
    </dsp:sp>
    <dsp:sp modelId="{39D61D5D-D78D-47FB-AE2A-A5629F339100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693A97-AB55-46D8-9D3A-F4B1AD17E565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6DDAC-9295-4FAF-B005-025673B49278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Söhne"/>
            </a:rPr>
            <a:t>Healthy Social Relationships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Söhne"/>
            </a:rPr>
            <a:t>Health applications can assist users in maintaining healthy social relationships.</a:t>
          </a:r>
          <a:endParaRPr lang="en-US" sz="1400" kern="1200" dirty="0">
            <a:latin typeface="Söhne"/>
          </a:endParaRPr>
        </a:p>
      </dsp:txBody>
      <dsp:txXfrm>
        <a:off x="1428292" y="4639752"/>
        <a:ext cx="4873308" cy="123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2B65-BC61-4114-8EA8-2D35D2A21DBF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63EA7-A242-4B70-8D1E-4AA2BA794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7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ㅇㄹㅇㄹㅇㄹㅇ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63EA7-A242-4B70-8D1E-4AA2BA7948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782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63EA7-A242-4B70-8D1E-4AA2BA7948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26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63EA7-A242-4B70-8D1E-4AA2BA7948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646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63EA7-A242-4B70-8D1E-4AA2BA7948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91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63EA7-A242-4B70-8D1E-4AA2BA7948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0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384BC-2D4C-6285-1293-0443CAB06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E74DED-E495-A078-7AEF-46BEB3E2C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8A47C-E23C-014E-3B54-4CA57749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E89C4-138B-EF9F-B1C3-BEBB4BA0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55CAC-55AA-C8CA-69D5-8A80EB40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5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528CB-E8CA-498E-4ED5-9D330040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C7E532-90D7-EBF6-5D02-E4D519A83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FD81F-6B03-BD30-FA2C-83772E94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41F1B-B570-318F-02D4-BB6E6D317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08F76-299A-FBC7-C6D5-5943D4A1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5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41CD34-4751-03E7-86A3-A764BE509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9972C6-7B71-F363-9C2F-92C4FB453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732117-F180-2042-C85A-A041DD48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74719-53EF-4A22-6EB2-33B0C644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2FD2E4-7876-ADF3-6401-49DED1A5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5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42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5B92B-50AF-E226-F024-491BC9D8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6EE7-BFAA-C7F4-0DAA-C38686E8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0371E-9863-EB08-C91B-A4B1A5C6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00DE3-B414-3E3F-4284-9AA63224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0C7513-0A4F-E351-5F10-6066FABAC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3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48EC7-C314-3BF6-5A84-0C5E3E19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249AEF-23BD-A35E-20F0-EB9D8D18C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F9E119-8FBB-B6E5-D48C-94DC5C47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8AACE-71DF-7EB9-5CCA-2F1228BD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F22FAD-C57E-3E07-3AA7-253628E8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7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F325B-0391-0DA8-2F2C-96E8F0A0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1E64F-D9F9-8344-85D4-B3769DEFF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27774B-CBA7-4ECE-6587-C41C2845C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ABB5BC-A6AC-BF22-8404-19C3B2D0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5FE23A-F039-6411-18A5-89559CF1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39B14F-B83B-FF4A-D72C-CD2E45E2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4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9E02C-3D57-3436-3875-2B1CDC7F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017642-6669-68EA-0860-D78C8212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F07D51-42F6-28FC-D37D-54BEC1256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D84379-EA39-1D7C-8CCA-0A67F2773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76B1BA-AB64-613B-9BAB-F932EDD3D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BDAE14-D67B-25BA-8355-87B9AB2FC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DDEE50-F186-1DEB-C251-961A7F7E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04F716-E7DC-FFCB-98A5-ECDD5132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2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F0A8E-C21E-7369-2325-05060FEF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CAEC01-A484-C902-EED8-AE1B66CF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02A902-76F7-F16D-7357-0FAB58F89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11DB71-8D51-1DBF-1897-951116BC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20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6B7B98-7103-A139-2A43-9949E88F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688AFC-2075-2CFD-E5F4-87ABA730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052905-78C1-1F1D-6575-74B919DD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59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23806-652B-6A58-D99C-3ECA9523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4382F-7ADE-3880-0B9F-21BB63F3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5B03CA-02F0-3F3C-F0CD-155CB97A8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675C13-8F8E-D5B6-6DC2-A4B55887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901CBB-EA94-3A94-8AFA-5F3288CD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12F0EF-74EB-A1E6-53C8-258761FE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99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A317B-A699-2EC3-6A0B-FEBED70A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D0ACCF-9819-341C-6F92-459A022C4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57229-DE62-3332-A086-F2050DA09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62B25D-0758-0F97-4302-5BA1DA11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704695-FF2C-5541-CDFB-B48D54AC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952E7-BA01-F113-DCBE-0E4458C2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1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F33BC1-993F-F1C6-8D55-5BC0A370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3206A-4AE3-259E-57EF-D3214A0C2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89A2B-DB02-BD65-5ECB-2E78E469B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B3269-F1B0-4EB5-B862-FE554586A9D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4D6379-086A-3205-9ACE-90FD5FBA2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22D24-0B51-F10A-2CBE-84B8CE83B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ABAE2-6FA1-4C86-A4AE-0939CFC94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86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1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Graphic 68" descr="건배">
            <a:extLst>
              <a:ext uri="{FF2B5EF4-FFF2-40B4-BE49-F238E27FC236}">
                <a16:creationId xmlns:a16="http://schemas.microsoft.com/office/drawing/2014/main" id="{4B8B3572-1597-3B4C-4C3A-FD6B31742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9551" y="2291329"/>
            <a:ext cx="3385084" cy="3385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0E93D7-4FEF-905A-B3CC-27759635EA09}"/>
              </a:ext>
            </a:extLst>
          </p:cNvPr>
          <p:cNvSpPr txBox="1"/>
          <p:nvPr/>
        </p:nvSpPr>
        <p:spPr>
          <a:xfrm>
            <a:off x="0" y="129779"/>
            <a:ext cx="6153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8C0EC-BF32-9549-6387-FC006F9810C8}"/>
              </a:ext>
            </a:extLst>
          </p:cNvPr>
          <p:cNvSpPr txBox="1"/>
          <p:nvPr/>
        </p:nvSpPr>
        <p:spPr>
          <a:xfrm>
            <a:off x="874121" y="1995352"/>
            <a:ext cx="10558405" cy="3039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727D3F-FC34-56A2-1B2F-CCE37B2ADBCD}"/>
              </a:ext>
            </a:extLst>
          </p:cNvPr>
          <p:cNvSpPr/>
          <p:nvPr/>
        </p:nvSpPr>
        <p:spPr>
          <a:xfrm>
            <a:off x="0" y="43916"/>
            <a:ext cx="794942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42A16-BF0A-2033-E444-CE1AE44ACEEC}"/>
              </a:ext>
            </a:extLst>
          </p:cNvPr>
          <p:cNvSpPr txBox="1"/>
          <p:nvPr/>
        </p:nvSpPr>
        <p:spPr>
          <a:xfrm>
            <a:off x="9211313" y="6166217"/>
            <a:ext cx="432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Soonchunhyang</a:t>
            </a:r>
            <a:r>
              <a:rPr lang="en-US" altLang="ko-KR" dirty="0"/>
              <a:t> University </a:t>
            </a:r>
          </a:p>
          <a:p>
            <a:r>
              <a:rPr lang="en-US" altLang="ko-KR" b="1" dirty="0"/>
              <a:t>                   Team Wero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7CB3D-65EB-9358-9902-59B5F13CAB81}"/>
              </a:ext>
            </a:extLst>
          </p:cNvPr>
          <p:cNvSpPr txBox="1"/>
          <p:nvPr/>
        </p:nvSpPr>
        <p:spPr>
          <a:xfrm>
            <a:off x="-690818" y="1736458"/>
            <a:ext cx="9110369" cy="3385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2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Your Ultimate Health Buddy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0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1000" b="0" i="0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kern="1200" dirty="0">
                <a:solidFill>
                  <a:schemeClr val="bg1"/>
                </a:solidFill>
                <a:latin typeface="Candara" panose="020E0502030303020204" pitchFamily="34" charset="0"/>
                <a:ea typeface="+mj-ea"/>
                <a:cs typeface="+mj-cs"/>
              </a:rPr>
              <a:t>“Wero”</a:t>
            </a:r>
          </a:p>
        </p:txBody>
      </p:sp>
    </p:spTree>
    <p:extLst>
      <p:ext uri="{BB962C8B-B14F-4D97-AF65-F5344CB8AC3E}">
        <p14:creationId xmlns:p14="http://schemas.microsoft.com/office/powerpoint/2010/main" val="2548938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9" name="TextBox 6">
            <a:extLst>
              <a:ext uri="{FF2B5EF4-FFF2-40B4-BE49-F238E27FC236}">
                <a16:creationId xmlns:a16="http://schemas.microsoft.com/office/drawing/2014/main" id="{50090B00-4C77-1874-222A-A11CB3F8DF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1721928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15">
            <a:extLst>
              <a:ext uri="{FF2B5EF4-FFF2-40B4-BE49-F238E27FC236}">
                <a16:creationId xmlns:a16="http://schemas.microsoft.com/office/drawing/2014/main" id="{0586B31B-1D3A-6E70-A6AD-42D6F34572DA}"/>
              </a:ext>
            </a:extLst>
          </p:cNvPr>
          <p:cNvSpPr/>
          <p:nvPr/>
        </p:nvSpPr>
        <p:spPr>
          <a:xfrm rot="10800000" flipH="1">
            <a:off x="-2" y="4375"/>
            <a:ext cx="12192002" cy="135454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직사각형 20">
            <a:extLst>
              <a:ext uri="{FF2B5EF4-FFF2-40B4-BE49-F238E27FC236}">
                <a16:creationId xmlns:a16="http://schemas.microsoft.com/office/drawing/2014/main" id="{EEFE16FC-F62F-A815-FC8E-96A064845364}"/>
              </a:ext>
            </a:extLst>
          </p:cNvPr>
          <p:cNvSpPr/>
          <p:nvPr/>
        </p:nvSpPr>
        <p:spPr>
          <a:xfrm>
            <a:off x="10023614" y="-1"/>
            <a:ext cx="2203864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B104A3-5422-018F-A230-5FB2C7B4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43917"/>
            <a:ext cx="10515599" cy="79629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b="1" i="0" dirty="0">
                <a:effectLst/>
              </a:rPr>
              <a:t>Current interest in health</a:t>
            </a:r>
            <a:endParaRPr lang="en-US" altLang="ko-KR" b="1" dirty="0"/>
          </a:p>
        </p:txBody>
      </p:sp>
      <p:pic>
        <p:nvPicPr>
          <p:cNvPr id="10" name="Picture 9" descr="블라인드, 건물이(가) 표시된 사진&#10;&#10;자동 생성된 설명">
            <a:extLst>
              <a:ext uri="{FF2B5EF4-FFF2-40B4-BE49-F238E27FC236}">
                <a16:creationId xmlns:a16="http://schemas.microsoft.com/office/drawing/2014/main" id="{3590352C-922C-2C5B-5CBB-DADAF6DDD7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582" r="9667" b="-1"/>
          <a:stretch/>
        </p:blipFill>
        <p:spPr>
          <a:xfrm>
            <a:off x="6848918" y="1825625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3877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6510C3-4900-7DF6-B10B-CBF9BA311A8E}"/>
              </a:ext>
            </a:extLst>
          </p:cNvPr>
          <p:cNvGrpSpPr/>
          <p:nvPr/>
        </p:nvGrpSpPr>
        <p:grpSpPr>
          <a:xfrm>
            <a:off x="-170" y="-2458"/>
            <a:ext cx="12188952" cy="6860458"/>
            <a:chOff x="-170" y="-2458"/>
            <a:chExt cx="12188952" cy="6860458"/>
          </a:xfrm>
        </p:grpSpPr>
        <p:pic>
          <p:nvPicPr>
            <p:cNvPr id="1026" name="Picture 2" descr="90% of US adults say mental health is a crisis in the United States,  CNN/KFF poll finds | CNN">
              <a:extLst>
                <a:ext uri="{FF2B5EF4-FFF2-40B4-BE49-F238E27FC236}">
                  <a16:creationId xmlns:a16="http://schemas.microsoft.com/office/drawing/2014/main" id="{C1279D9D-2180-05EC-B26B-223E40D70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30" r="14359"/>
            <a:stretch/>
          </p:blipFill>
          <p:spPr bwMode="auto">
            <a:xfrm>
              <a:off x="-170" y="10"/>
              <a:ext cx="8450317" cy="6857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1 in 5 Americans Track Their Health Statistics Using an App - Marketing  Charts">
              <a:extLst>
                <a:ext uri="{FF2B5EF4-FFF2-40B4-BE49-F238E27FC236}">
                  <a16:creationId xmlns:a16="http://schemas.microsoft.com/office/drawing/2014/main" id="{EE55A3B6-EEFD-BB0A-9C81-03558067A2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33" r="30312"/>
            <a:stretch/>
          </p:blipFill>
          <p:spPr bwMode="auto">
            <a:xfrm>
              <a:off x="6225997" y="-2458"/>
              <a:ext cx="5962785" cy="6858000"/>
            </a:xfrm>
            <a:custGeom>
              <a:avLst/>
              <a:gdLst/>
              <a:ahLst/>
              <a:cxnLst/>
              <a:rect l="l" t="t" r="r" b="b"/>
              <a:pathLst>
                <a:path w="5962785" h="6858000">
                  <a:moveTo>
                    <a:pt x="1044839" y="0"/>
                  </a:moveTo>
                  <a:lnTo>
                    <a:pt x="5962785" y="0"/>
                  </a:lnTo>
                  <a:lnTo>
                    <a:pt x="5962785" y="6858000"/>
                  </a:lnTo>
                  <a:lnTo>
                    <a:pt x="1469886" y="6858000"/>
                  </a:lnTo>
                  <a:lnTo>
                    <a:pt x="1416006" y="6823984"/>
                  </a:lnTo>
                  <a:cubicBezTo>
                    <a:pt x="1356767" y="6787940"/>
                    <a:pt x="1296437" y="6755500"/>
                    <a:pt x="1232473" y="6733873"/>
                  </a:cubicBezTo>
                  <a:cubicBezTo>
                    <a:pt x="1145250" y="6705037"/>
                    <a:pt x="1060933" y="6654575"/>
                    <a:pt x="1075471" y="6503186"/>
                  </a:cubicBezTo>
                  <a:cubicBezTo>
                    <a:pt x="1078378" y="6459932"/>
                    <a:pt x="1055118" y="6427493"/>
                    <a:pt x="1020229" y="6438306"/>
                  </a:cubicBezTo>
                  <a:cubicBezTo>
                    <a:pt x="953358" y="6459932"/>
                    <a:pt x="921375" y="6398656"/>
                    <a:pt x="883579" y="6351798"/>
                  </a:cubicBezTo>
                  <a:cubicBezTo>
                    <a:pt x="816707" y="6268895"/>
                    <a:pt x="752743" y="6182387"/>
                    <a:pt x="645167" y="6167969"/>
                  </a:cubicBezTo>
                  <a:cubicBezTo>
                    <a:pt x="665519" y="6103088"/>
                    <a:pt x="700408" y="6110298"/>
                    <a:pt x="732391" y="6124716"/>
                  </a:cubicBezTo>
                  <a:cubicBezTo>
                    <a:pt x="816707" y="6160761"/>
                    <a:pt x="901023" y="6200410"/>
                    <a:pt x="985339" y="6236455"/>
                  </a:cubicBezTo>
                  <a:cubicBezTo>
                    <a:pt x="1040581" y="6258081"/>
                    <a:pt x="1095822" y="6290522"/>
                    <a:pt x="1168509" y="6265291"/>
                  </a:cubicBezTo>
                  <a:cubicBezTo>
                    <a:pt x="1104545" y="6135530"/>
                    <a:pt x="996969" y="6110298"/>
                    <a:pt x="909746" y="6070649"/>
                  </a:cubicBezTo>
                  <a:cubicBezTo>
                    <a:pt x="802169" y="6020185"/>
                    <a:pt x="738206" y="5926470"/>
                    <a:pt x="659704" y="5818335"/>
                  </a:cubicBezTo>
                  <a:cubicBezTo>
                    <a:pt x="738206" y="5789500"/>
                    <a:pt x="787632" y="5868798"/>
                    <a:pt x="851597" y="5865193"/>
                  </a:cubicBezTo>
                  <a:cubicBezTo>
                    <a:pt x="854504" y="5854380"/>
                    <a:pt x="860319" y="5832753"/>
                    <a:pt x="860319" y="5832753"/>
                  </a:cubicBezTo>
                  <a:cubicBezTo>
                    <a:pt x="755650" y="5775081"/>
                    <a:pt x="709132" y="5666947"/>
                    <a:pt x="691686" y="5533581"/>
                  </a:cubicBezTo>
                  <a:cubicBezTo>
                    <a:pt x="685872" y="5465095"/>
                    <a:pt x="648075" y="5443468"/>
                    <a:pt x="610278" y="5411029"/>
                  </a:cubicBezTo>
                  <a:cubicBezTo>
                    <a:pt x="482350" y="5299289"/>
                    <a:pt x="345700" y="5198364"/>
                    <a:pt x="238123" y="5046976"/>
                  </a:cubicBezTo>
                  <a:cubicBezTo>
                    <a:pt x="363144" y="5064998"/>
                    <a:pt x="461997" y="5165924"/>
                    <a:pt x="592833" y="5209177"/>
                  </a:cubicBezTo>
                  <a:cubicBezTo>
                    <a:pt x="488165" y="5043371"/>
                    <a:pt x="351514" y="4956864"/>
                    <a:pt x="226494" y="4855939"/>
                  </a:cubicBezTo>
                  <a:cubicBezTo>
                    <a:pt x="168344" y="4809081"/>
                    <a:pt x="116011" y="4751408"/>
                    <a:pt x="49139" y="4726177"/>
                  </a:cubicBezTo>
                  <a:cubicBezTo>
                    <a:pt x="25879" y="4718968"/>
                    <a:pt x="-14825" y="4700947"/>
                    <a:pt x="5527" y="4650483"/>
                  </a:cubicBezTo>
                  <a:cubicBezTo>
                    <a:pt x="22972" y="4607230"/>
                    <a:pt x="54954" y="4621648"/>
                    <a:pt x="84029" y="4632460"/>
                  </a:cubicBezTo>
                  <a:cubicBezTo>
                    <a:pt x="153807" y="4661296"/>
                    <a:pt x="229401" y="4661296"/>
                    <a:pt x="325347" y="4661296"/>
                  </a:cubicBezTo>
                  <a:cubicBezTo>
                    <a:pt x="243939" y="4524326"/>
                    <a:pt x="95658" y="4567580"/>
                    <a:pt x="25879" y="4423401"/>
                  </a:cubicBezTo>
                  <a:cubicBezTo>
                    <a:pt x="113103" y="4398170"/>
                    <a:pt x="179975" y="4448632"/>
                    <a:pt x="249753" y="4459446"/>
                  </a:cubicBezTo>
                  <a:cubicBezTo>
                    <a:pt x="313718" y="4470259"/>
                    <a:pt x="328254" y="4445028"/>
                    <a:pt x="313718" y="4365729"/>
                  </a:cubicBezTo>
                  <a:cubicBezTo>
                    <a:pt x="290458" y="4243177"/>
                    <a:pt x="325347" y="4181900"/>
                    <a:pt x="418386" y="4214341"/>
                  </a:cubicBezTo>
                  <a:cubicBezTo>
                    <a:pt x="505609" y="4246781"/>
                    <a:pt x="514332" y="4199922"/>
                    <a:pt x="491072" y="4131438"/>
                  </a:cubicBezTo>
                  <a:cubicBezTo>
                    <a:pt x="456183" y="4030512"/>
                    <a:pt x="493979" y="3951214"/>
                    <a:pt x="520147" y="3864706"/>
                  </a:cubicBezTo>
                  <a:cubicBezTo>
                    <a:pt x="560851" y="3734945"/>
                    <a:pt x="543407" y="3670064"/>
                    <a:pt x="459090" y="3572743"/>
                  </a:cubicBezTo>
                  <a:cubicBezTo>
                    <a:pt x="409664" y="3518676"/>
                    <a:pt x="360236" y="3471818"/>
                    <a:pt x="290458" y="3424959"/>
                  </a:cubicBezTo>
                  <a:cubicBezTo>
                    <a:pt x="450368" y="3399728"/>
                    <a:pt x="284643" y="3313221"/>
                    <a:pt x="339884" y="3259153"/>
                  </a:cubicBezTo>
                  <a:cubicBezTo>
                    <a:pt x="453275" y="3237527"/>
                    <a:pt x="543407" y="3410542"/>
                    <a:pt x="697501" y="3360078"/>
                  </a:cubicBezTo>
                  <a:cubicBezTo>
                    <a:pt x="511425" y="3212294"/>
                    <a:pt x="302087" y="3165436"/>
                    <a:pt x="165437" y="2967190"/>
                  </a:cubicBezTo>
                  <a:cubicBezTo>
                    <a:pt x="197419" y="2923937"/>
                    <a:pt x="229401" y="2967190"/>
                    <a:pt x="255568" y="2949167"/>
                  </a:cubicBezTo>
                  <a:cubicBezTo>
                    <a:pt x="255568" y="2938354"/>
                    <a:pt x="560851" y="3006840"/>
                    <a:pt x="578296" y="2725691"/>
                  </a:cubicBezTo>
                  <a:cubicBezTo>
                    <a:pt x="584111" y="2725691"/>
                    <a:pt x="589926" y="2725691"/>
                    <a:pt x="595740" y="2714876"/>
                  </a:cubicBezTo>
                  <a:cubicBezTo>
                    <a:pt x="627722" y="2675228"/>
                    <a:pt x="598648" y="2581510"/>
                    <a:pt x="650982" y="2574301"/>
                  </a:cubicBezTo>
                  <a:cubicBezTo>
                    <a:pt x="709132" y="2567092"/>
                    <a:pt x="764373" y="2534653"/>
                    <a:pt x="825429" y="2552674"/>
                  </a:cubicBezTo>
                  <a:cubicBezTo>
                    <a:pt x="871949" y="2567092"/>
                    <a:pt x="921375" y="2585115"/>
                    <a:pt x="970802" y="2585115"/>
                  </a:cubicBezTo>
                  <a:cubicBezTo>
                    <a:pt x="1023136" y="2585115"/>
                    <a:pt x="1095822" y="2707668"/>
                    <a:pt x="1127805" y="2545465"/>
                  </a:cubicBezTo>
                  <a:cubicBezTo>
                    <a:pt x="1127805" y="2538257"/>
                    <a:pt x="1217936" y="2556280"/>
                    <a:pt x="1267362" y="2563488"/>
                  </a:cubicBezTo>
                  <a:cubicBezTo>
                    <a:pt x="1308067" y="2570698"/>
                    <a:pt x="1357494" y="2603137"/>
                    <a:pt x="1386568" y="2538257"/>
                  </a:cubicBezTo>
                  <a:cubicBezTo>
                    <a:pt x="1401105" y="2498607"/>
                    <a:pt x="1331326" y="2426518"/>
                    <a:pt x="1270270" y="2419309"/>
                  </a:cubicBezTo>
                  <a:cubicBezTo>
                    <a:pt x="1215029" y="2412101"/>
                    <a:pt x="1159787" y="2404892"/>
                    <a:pt x="1107453" y="2419309"/>
                  </a:cubicBezTo>
                  <a:cubicBezTo>
                    <a:pt x="1043489" y="2437331"/>
                    <a:pt x="1008599" y="2408495"/>
                    <a:pt x="991154" y="2343615"/>
                  </a:cubicBezTo>
                  <a:cubicBezTo>
                    <a:pt x="970802" y="2275131"/>
                    <a:pt x="933005" y="2239085"/>
                    <a:pt x="880671" y="2206645"/>
                  </a:cubicBezTo>
                  <a:cubicBezTo>
                    <a:pt x="752743" y="2127346"/>
                    <a:pt x="630630" y="2033629"/>
                    <a:pt x="491072" y="1986771"/>
                  </a:cubicBezTo>
                  <a:cubicBezTo>
                    <a:pt x="464905" y="1979562"/>
                    <a:pt x="432923" y="1965145"/>
                    <a:pt x="421293" y="1903868"/>
                  </a:cubicBezTo>
                  <a:cubicBezTo>
                    <a:pt x="799262" y="1997584"/>
                    <a:pt x="1142342" y="2239085"/>
                    <a:pt x="1531941" y="2224667"/>
                  </a:cubicBezTo>
                  <a:cubicBezTo>
                    <a:pt x="1427272" y="2148974"/>
                    <a:pt x="1302252" y="2145369"/>
                    <a:pt x="1188861" y="2091301"/>
                  </a:cubicBezTo>
                  <a:cubicBezTo>
                    <a:pt x="1270270" y="2051652"/>
                    <a:pt x="1345864" y="2094906"/>
                    <a:pt x="1421458" y="2116532"/>
                  </a:cubicBezTo>
                  <a:cubicBezTo>
                    <a:pt x="1485422" y="2134554"/>
                    <a:pt x="1543571" y="2138160"/>
                    <a:pt x="1549386" y="2026420"/>
                  </a:cubicBezTo>
                  <a:cubicBezTo>
                    <a:pt x="1549386" y="2015607"/>
                    <a:pt x="1549386" y="2008398"/>
                    <a:pt x="1549386" y="1997584"/>
                  </a:cubicBezTo>
                  <a:cubicBezTo>
                    <a:pt x="1526126" y="1950727"/>
                    <a:pt x="1494144" y="1929099"/>
                    <a:pt x="1453440" y="1914682"/>
                  </a:cubicBezTo>
                  <a:cubicBezTo>
                    <a:pt x="1430180" y="1907473"/>
                    <a:pt x="1398198" y="1893056"/>
                    <a:pt x="1398198" y="1860614"/>
                  </a:cubicBezTo>
                  <a:cubicBezTo>
                    <a:pt x="1401105" y="1738063"/>
                    <a:pt x="1322604" y="1702018"/>
                    <a:pt x="1247011" y="1665972"/>
                  </a:cubicBezTo>
                  <a:cubicBezTo>
                    <a:pt x="1287715" y="1604696"/>
                    <a:pt x="1322604" y="1647950"/>
                    <a:pt x="1354586" y="1644345"/>
                  </a:cubicBezTo>
                  <a:cubicBezTo>
                    <a:pt x="1374939" y="1640741"/>
                    <a:pt x="1395290" y="1637138"/>
                    <a:pt x="1395290" y="1604696"/>
                  </a:cubicBezTo>
                  <a:cubicBezTo>
                    <a:pt x="1395290" y="1579465"/>
                    <a:pt x="1386568" y="1547025"/>
                    <a:pt x="1366216" y="1547025"/>
                  </a:cubicBezTo>
                  <a:cubicBezTo>
                    <a:pt x="1238288" y="1543420"/>
                    <a:pt x="1165601" y="1370405"/>
                    <a:pt x="1031858" y="1370405"/>
                  </a:cubicBezTo>
                  <a:cubicBezTo>
                    <a:pt x="950450" y="1370405"/>
                    <a:pt x="1072563" y="1273083"/>
                    <a:pt x="1005692" y="1233435"/>
                  </a:cubicBezTo>
                  <a:cubicBezTo>
                    <a:pt x="991154" y="1222621"/>
                    <a:pt x="1046396" y="1208203"/>
                    <a:pt x="1069655" y="1211808"/>
                  </a:cubicBezTo>
                  <a:cubicBezTo>
                    <a:pt x="1092915" y="1215412"/>
                    <a:pt x="1113268" y="1240644"/>
                    <a:pt x="1142342" y="1222621"/>
                  </a:cubicBezTo>
                  <a:cubicBezTo>
                    <a:pt x="1156879" y="1157741"/>
                    <a:pt x="1119082" y="1132510"/>
                    <a:pt x="1084193" y="1114487"/>
                  </a:cubicBezTo>
                  <a:cubicBezTo>
                    <a:pt x="1008599" y="1071234"/>
                    <a:pt x="933005" y="1020771"/>
                    <a:pt x="848689" y="1006353"/>
                  </a:cubicBezTo>
                  <a:cubicBezTo>
                    <a:pt x="819615" y="1002748"/>
                    <a:pt x="802169" y="984726"/>
                    <a:pt x="805077" y="948681"/>
                  </a:cubicBezTo>
                  <a:cubicBezTo>
                    <a:pt x="810892" y="901822"/>
                    <a:pt x="839967" y="916240"/>
                    <a:pt x="863226" y="919844"/>
                  </a:cubicBezTo>
                  <a:cubicBezTo>
                    <a:pt x="877764" y="923450"/>
                    <a:pt x="892301" y="934263"/>
                    <a:pt x="906838" y="909031"/>
                  </a:cubicBezTo>
                  <a:cubicBezTo>
                    <a:pt x="566666" y="653113"/>
                    <a:pt x="386404" y="667532"/>
                    <a:pt x="5527" y="458471"/>
                  </a:cubicBezTo>
                  <a:cubicBezTo>
                    <a:pt x="89843" y="418822"/>
                    <a:pt x="150900" y="447658"/>
                    <a:pt x="209049" y="454867"/>
                  </a:cubicBezTo>
                  <a:cubicBezTo>
                    <a:pt x="354422" y="472890"/>
                    <a:pt x="264290" y="505329"/>
                    <a:pt x="409664" y="526956"/>
                  </a:cubicBezTo>
                  <a:cubicBezTo>
                    <a:pt x="479443" y="537770"/>
                    <a:pt x="543407" y="573815"/>
                    <a:pt x="621908" y="516143"/>
                  </a:cubicBezTo>
                  <a:cubicBezTo>
                    <a:pt x="674242" y="476494"/>
                    <a:pt x="758558" y="519747"/>
                    <a:pt x="822522" y="552188"/>
                  </a:cubicBezTo>
                  <a:cubicBezTo>
                    <a:pt x="874856" y="581024"/>
                    <a:pt x="927190" y="588232"/>
                    <a:pt x="996969" y="552188"/>
                  </a:cubicBezTo>
                  <a:cubicBezTo>
                    <a:pt x="933005" y="530562"/>
                    <a:pt x="883579" y="512539"/>
                    <a:pt x="834151" y="498120"/>
                  </a:cubicBezTo>
                  <a:cubicBezTo>
                    <a:pt x="793447" y="487307"/>
                    <a:pt x="770187" y="462076"/>
                    <a:pt x="773095" y="408008"/>
                  </a:cubicBezTo>
                  <a:cubicBezTo>
                    <a:pt x="773095" y="379172"/>
                    <a:pt x="764373" y="339523"/>
                    <a:pt x="793447" y="325106"/>
                  </a:cubicBezTo>
                  <a:cubicBezTo>
                    <a:pt x="816707" y="310688"/>
                    <a:pt x="848689" y="325106"/>
                    <a:pt x="860319" y="350336"/>
                  </a:cubicBezTo>
                  <a:cubicBezTo>
                    <a:pt x="874856" y="397195"/>
                    <a:pt x="889393" y="440449"/>
                    <a:pt x="938820" y="444054"/>
                  </a:cubicBezTo>
                  <a:cubicBezTo>
                    <a:pt x="1005692" y="451262"/>
                    <a:pt x="967894" y="422426"/>
                    <a:pt x="956265" y="386381"/>
                  </a:cubicBezTo>
                  <a:cubicBezTo>
                    <a:pt x="944635" y="346733"/>
                    <a:pt x="979525" y="335919"/>
                    <a:pt x="1002784" y="343127"/>
                  </a:cubicBezTo>
                  <a:cubicBezTo>
                    <a:pt x="1090008" y="375569"/>
                    <a:pt x="1180139" y="317897"/>
                    <a:pt x="1270270" y="364755"/>
                  </a:cubicBezTo>
                  <a:cubicBezTo>
                    <a:pt x="1247011" y="249411"/>
                    <a:pt x="1197583" y="198949"/>
                    <a:pt x="1092915" y="180926"/>
                  </a:cubicBezTo>
                  <a:cubicBezTo>
                    <a:pt x="1055118" y="177322"/>
                    <a:pt x="1014414" y="184530"/>
                    <a:pt x="979525" y="152090"/>
                  </a:cubicBezTo>
                  <a:cubicBezTo>
                    <a:pt x="959172" y="134068"/>
                    <a:pt x="938820" y="112441"/>
                    <a:pt x="953358" y="76396"/>
                  </a:cubicBezTo>
                  <a:cubicBezTo>
                    <a:pt x="962080" y="51165"/>
                    <a:pt x="985339" y="51165"/>
                    <a:pt x="1005692" y="58373"/>
                  </a:cubicBezTo>
                  <a:cubicBezTo>
                    <a:pt x="1090008" y="98023"/>
                    <a:pt x="1180139" y="108837"/>
                    <a:pt x="1267362" y="123254"/>
                  </a:cubicBezTo>
                  <a:cubicBezTo>
                    <a:pt x="1281900" y="126859"/>
                    <a:pt x="1296437" y="134068"/>
                    <a:pt x="1310975" y="98023"/>
                  </a:cubicBezTo>
                  <a:cubicBezTo>
                    <a:pt x="1260095" y="81803"/>
                    <a:pt x="1209941" y="62879"/>
                    <a:pt x="1159787" y="4350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940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A44E9B-9717-D9B6-85EA-008559D7E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49" y="552450"/>
            <a:ext cx="2809875" cy="5864870"/>
          </a:xfrm>
          <a:prstGeom prst="rect">
            <a:avLst/>
          </a:prstGeom>
        </p:spPr>
      </p:pic>
      <p:pic>
        <p:nvPicPr>
          <p:cNvPr id="19" name="그림 18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C37CE107-577C-4AE9-942A-21F6C83CE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45" y="440680"/>
            <a:ext cx="3093935" cy="6127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5421705" y="703263"/>
            <a:ext cx="35142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effectLst/>
                <a:latin typeface="+mj-lt"/>
              </a:rPr>
              <a:t>Wero</a:t>
            </a:r>
          </a:p>
          <a:p>
            <a:r>
              <a:rPr lang="en-US" altLang="ko-KR" sz="3200" b="0" i="0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We 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</a:t>
            </a:r>
            <a:r>
              <a:rPr lang="en-US" altLang="ko-KR" sz="3200" b="0" i="0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re Around 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U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5471284" y="3772704"/>
            <a:ext cx="3207945" cy="282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World돋움체 Medium" panose="00000600000000000000" pitchFamily="2" charset="-127"/>
              </a:rPr>
              <a:t>PATI Test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World돋움체 Medium" panose="00000600000000000000" pitchFamily="2" charset="-127"/>
              </a:rPr>
              <a:t>Daily Test &amp; Graph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World돋움체 Medium" panose="00000600000000000000" pitchFamily="2" charset="-127"/>
              </a:rPr>
              <a:t>Diary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World돋움체 Medium" panose="00000600000000000000" pitchFamily="2" charset="-127"/>
              </a:rPr>
              <a:t>Notice Board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World돋움체 Medium" panose="00000600000000000000" pitchFamily="2" charset="-127"/>
              </a:rPr>
              <a:t>Recommendation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World돋움체 Medium" panose="00000600000000000000" pitchFamily="2" charset="-127"/>
              </a:rPr>
              <a:t>Group Therapy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ko-KR" altLang="en-US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öhne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öhne"/>
              <a:ea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E7439-8CB3-1048-A2D0-C8D5DCD84CC4}"/>
              </a:ext>
            </a:extLst>
          </p:cNvPr>
          <p:cNvSpPr txBox="1"/>
          <p:nvPr/>
        </p:nvSpPr>
        <p:spPr>
          <a:xfrm>
            <a:off x="5421705" y="2008358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effectLst/>
                <a:latin typeface="Söhne"/>
              </a:rPr>
              <a:t> When you feel </a:t>
            </a:r>
            <a:r>
              <a:rPr lang="en-US" altLang="ko-KR" sz="2000" b="1" i="0" dirty="0">
                <a:effectLst/>
                <a:latin typeface="+mj-lt"/>
              </a:rPr>
              <a:t>tired</a:t>
            </a:r>
            <a:r>
              <a:rPr lang="en-US" altLang="ko-KR" sz="2000" b="1" i="0" dirty="0">
                <a:effectLst/>
                <a:latin typeface="Söhne"/>
              </a:rPr>
              <a:t> and exhausted, join us.</a:t>
            </a:r>
          </a:p>
          <a:p>
            <a:endParaRPr lang="en-US" altLang="ko-KR" sz="2000" b="1" dirty="0">
              <a:latin typeface="Söhne"/>
            </a:endParaRPr>
          </a:p>
          <a:p>
            <a:endParaRPr lang="en-US" altLang="ko-KR" sz="2000" b="1" dirty="0">
              <a:latin typeface="Söhne"/>
            </a:endParaRPr>
          </a:p>
          <a:p>
            <a:r>
              <a:rPr lang="en-US" altLang="ko-KR" sz="2000" b="1" dirty="0">
                <a:latin typeface="Söhne"/>
              </a:rPr>
              <a:t>    </a:t>
            </a:r>
          </a:p>
          <a:p>
            <a:r>
              <a:rPr lang="en-US" altLang="ko-KR" sz="2000" b="1" i="0" dirty="0">
                <a:effectLst/>
                <a:latin typeface="Söhne"/>
              </a:rPr>
              <a:t>                 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2435-8658-31DC-CC40-BC8E48ECDA14}"/>
              </a:ext>
            </a:extLst>
          </p:cNvPr>
          <p:cNvSpPr txBox="1"/>
          <p:nvPr/>
        </p:nvSpPr>
        <p:spPr>
          <a:xfrm>
            <a:off x="5471284" y="2592507"/>
            <a:ext cx="6205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effectLst/>
                <a:latin typeface="Söhne"/>
              </a:rPr>
              <a:t>"I'm always waiting for you in this place."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D82D7-34B1-AD65-A408-CD1654D1F18E}"/>
              </a:ext>
            </a:extLst>
          </p:cNvPr>
          <p:cNvSpPr txBox="1"/>
          <p:nvPr/>
        </p:nvSpPr>
        <p:spPr>
          <a:xfrm>
            <a:off x="5501263" y="34289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effectLst/>
                <a:latin typeface="+mj-ea"/>
                <a:ea typeface="+mj-ea"/>
              </a:rPr>
              <a:t>App features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399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직사각형 15"/>
          <p:cNvSpPr/>
          <p:nvPr/>
        </p:nvSpPr>
        <p:spPr>
          <a:xfrm rot="10800000" flipH="1">
            <a:off x="-1" y="-52560"/>
            <a:ext cx="12192002" cy="135454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직사각형 20"/>
          <p:cNvSpPr/>
          <p:nvPr/>
        </p:nvSpPr>
        <p:spPr>
          <a:xfrm>
            <a:off x="10023614" y="-52561"/>
            <a:ext cx="2203864" cy="691056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68A8D-51D5-0533-429B-2134586A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828" y="645953"/>
            <a:ext cx="2608976" cy="5737428"/>
          </a:xfrm>
          <a:prstGeom prst="rect">
            <a:avLst/>
          </a:prstGeom>
        </p:spPr>
      </p:pic>
      <p:sp>
        <p:nvSpPr>
          <p:cNvPr id="210" name="TextBox 3"/>
          <p:cNvSpPr txBox="1"/>
          <p:nvPr/>
        </p:nvSpPr>
        <p:spPr>
          <a:xfrm>
            <a:off x="480546" y="271072"/>
            <a:ext cx="781841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200" b="1"/>
            </a:pPr>
            <a:r>
              <a:rPr dirty="0"/>
              <a:t>PATI</a:t>
            </a:r>
            <a:r>
              <a:rPr sz="3300" dirty="0"/>
              <a:t>(Pleasant Animal Type Indicator)</a:t>
            </a:r>
          </a:p>
        </p:txBody>
      </p:sp>
      <p:sp>
        <p:nvSpPr>
          <p:cNvPr id="211" name="The existing MBTI has been transformed into PATI, which is WERO's MBTI.…"/>
          <p:cNvSpPr txBox="1"/>
          <p:nvPr/>
        </p:nvSpPr>
        <p:spPr>
          <a:xfrm>
            <a:off x="500798" y="1579278"/>
            <a:ext cx="7406577" cy="447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9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The existing MBTI has been transformed into PATI, which is </a:t>
            </a:r>
            <a:r>
              <a:rPr lang="en-US" dirty="0"/>
              <a:t>  </a:t>
            </a:r>
            <a:r>
              <a:rPr dirty="0"/>
              <a:t>WERO's MBTI.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marL="180473" indent="-180473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You can check the PATI type corresponding to your physical and mental health through a 50-question test.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Defining PATI Criteria</a:t>
            </a:r>
            <a:endParaRPr lang="en-US"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	</a:t>
            </a:r>
            <a:r>
              <a:rPr dirty="0"/>
              <a:t>- Physical health: Eating habits, activities</a:t>
            </a:r>
            <a:endParaRPr lang="en-US"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	- </a:t>
            </a:r>
            <a:r>
              <a:rPr dirty="0"/>
              <a:t>Mental health: Self-esteem, interpersonal relationships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marL="180473" indent="-180473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Define PATI type through animals</a:t>
            </a:r>
          </a:p>
          <a:p>
            <a:pPr marL="571500" lvl="1" indent="-190500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Eating habits (E, H) (elephant, hamster)</a:t>
            </a:r>
          </a:p>
          <a:p>
            <a:pPr marL="571500" lvl="1" indent="-190500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activity (B, S) (Beagle, Sloth)</a:t>
            </a:r>
          </a:p>
          <a:p>
            <a:pPr marL="571500" lvl="1" indent="-190500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Self-esteem (L, M) (Lion, Meerkat)</a:t>
            </a:r>
          </a:p>
          <a:p>
            <a:pPr marL="571500" lvl="1" indent="-190500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interpersonal relationships (C, F) (</a:t>
            </a:r>
            <a:r>
              <a:rPr dirty="0" err="1"/>
              <a:t>Cafibara</a:t>
            </a:r>
            <a:r>
              <a:rPr dirty="0"/>
              <a:t>, Fox)</a:t>
            </a:r>
          </a:p>
        </p:txBody>
      </p:sp>
      <p:pic>
        <p:nvPicPr>
          <p:cNvPr id="4" name="그림 2" descr="그림 2">
            <a:extLst>
              <a:ext uri="{FF2B5EF4-FFF2-40B4-BE49-F238E27FC236}">
                <a16:creationId xmlns:a16="http://schemas.microsoft.com/office/drawing/2014/main" id="{3203326F-283A-5A8C-0656-234D6942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419" y="474620"/>
            <a:ext cx="3073253" cy="6086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직사각형 15"/>
          <p:cNvSpPr/>
          <p:nvPr/>
        </p:nvSpPr>
        <p:spPr>
          <a:xfrm rot="10800000" flipH="1">
            <a:off x="-1" y="-52560"/>
            <a:ext cx="12192002" cy="135454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직사각형 20"/>
          <p:cNvSpPr/>
          <p:nvPr/>
        </p:nvSpPr>
        <p:spPr>
          <a:xfrm>
            <a:off x="10023614" y="-52561"/>
            <a:ext cx="2203865" cy="691056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C4B64B-2BC2-D149-75DF-7176DB5A5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716" y="661481"/>
            <a:ext cx="2743200" cy="5721898"/>
          </a:xfrm>
          <a:prstGeom prst="rect">
            <a:avLst/>
          </a:prstGeom>
        </p:spPr>
      </p:pic>
      <p:sp>
        <p:nvSpPr>
          <p:cNvPr id="216" name="TextBox 3"/>
          <p:cNvSpPr txBox="1"/>
          <p:nvPr/>
        </p:nvSpPr>
        <p:spPr>
          <a:xfrm>
            <a:off x="480546" y="271072"/>
            <a:ext cx="521540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300" b="1"/>
            </a:lvl1pPr>
          </a:lstStyle>
          <a:p>
            <a:r>
              <a:rPr sz="4200" dirty="0"/>
              <a:t>Daily Test</a:t>
            </a:r>
            <a:r>
              <a:rPr lang="en-US" sz="4200" dirty="0"/>
              <a:t> &amp; Graph</a:t>
            </a:r>
            <a:endParaRPr sz="4200" dirty="0"/>
          </a:p>
        </p:txBody>
      </p:sp>
      <p:sp>
        <p:nvSpPr>
          <p:cNvPr id="217" name="Test with 10 questions and mood emoticons…"/>
          <p:cNvSpPr txBox="1"/>
          <p:nvPr/>
        </p:nvSpPr>
        <p:spPr>
          <a:xfrm>
            <a:off x="500798" y="1579278"/>
            <a:ext cx="6028352" cy="3016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 defTabSz="457200">
              <a:buSzPct val="100000"/>
              <a:buChar char="-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sz="1900" dirty="0"/>
              <a:t>Test with 10 questions and mood emoticons</a:t>
            </a:r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endParaRPr sz="1900" dirty="0"/>
          </a:p>
          <a:p>
            <a:pPr marL="180473" indent="-180473" defTabSz="457200">
              <a:buSzPct val="100000"/>
              <a:buChar char="-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sz="1900" dirty="0"/>
              <a:t>You can check your mental and physical health </a:t>
            </a:r>
            <a:endParaRPr lang="en-US" sz="1900" dirty="0"/>
          </a:p>
          <a:p>
            <a:pPr defTabSz="457200">
              <a:buSzPct val="100000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1900" dirty="0"/>
              <a:t>  </a:t>
            </a:r>
            <a:r>
              <a:rPr sz="1900" dirty="0"/>
              <a:t>through daily tests.</a:t>
            </a:r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endParaRPr sz="1900" dirty="0"/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sz="1900" dirty="0"/>
              <a:t>- Provides supportive feedback on accumulated </a:t>
            </a:r>
            <a:endParaRPr lang="en-US" sz="1900" dirty="0"/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1900" dirty="0"/>
              <a:t>  </a:t>
            </a:r>
            <a:r>
              <a:rPr sz="1900" dirty="0"/>
              <a:t>scores and moods (emoticon) for 7 days.</a:t>
            </a:r>
            <a:endParaRPr lang="en-US" sz="1900" dirty="0"/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endParaRPr lang="en-US" sz="1900" dirty="0"/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1900" dirty="0"/>
              <a:t>- You can check the score earned through the Daily </a:t>
            </a:r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1900" dirty="0"/>
              <a:t>  Test on the graph for 7 days.</a:t>
            </a:r>
            <a:endParaRPr sz="1900" dirty="0"/>
          </a:p>
        </p:txBody>
      </p:sp>
      <p:pic>
        <p:nvPicPr>
          <p:cNvPr id="8" name="그림 2" descr="그림 2">
            <a:extLst>
              <a:ext uri="{FF2B5EF4-FFF2-40B4-BE49-F238E27FC236}">
                <a16:creationId xmlns:a16="http://schemas.microsoft.com/office/drawing/2014/main" id="{8E0DA825-FC14-8A82-ACBE-F55F6ECC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419" y="474620"/>
            <a:ext cx="3073253" cy="6086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직사각형 15"/>
          <p:cNvSpPr/>
          <p:nvPr/>
        </p:nvSpPr>
        <p:spPr>
          <a:xfrm rot="10800000" flipH="1">
            <a:off x="-1" y="-52560"/>
            <a:ext cx="12192002" cy="135454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직사각형 20"/>
          <p:cNvSpPr/>
          <p:nvPr/>
        </p:nvSpPr>
        <p:spPr>
          <a:xfrm>
            <a:off x="10023614" y="-52561"/>
            <a:ext cx="2203865" cy="691056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D7BD4B-B9EC-580F-C771-F72993965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485" y="666924"/>
            <a:ext cx="2594280" cy="5716456"/>
          </a:xfrm>
          <a:prstGeom prst="rect">
            <a:avLst/>
          </a:prstGeom>
        </p:spPr>
      </p:pic>
      <p:sp>
        <p:nvSpPr>
          <p:cNvPr id="216" name="TextBox 3"/>
          <p:cNvSpPr txBox="1"/>
          <p:nvPr/>
        </p:nvSpPr>
        <p:spPr>
          <a:xfrm>
            <a:off x="480546" y="271072"/>
            <a:ext cx="521540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300" b="1"/>
            </a:lvl1pPr>
          </a:lstStyle>
          <a:p>
            <a:r>
              <a:rPr sz="4200" dirty="0"/>
              <a:t>Daily Test</a:t>
            </a:r>
            <a:r>
              <a:rPr lang="en-US" sz="4200" dirty="0"/>
              <a:t> &amp; Graph</a:t>
            </a:r>
            <a:endParaRPr sz="4200" dirty="0"/>
          </a:p>
        </p:txBody>
      </p:sp>
      <p:sp>
        <p:nvSpPr>
          <p:cNvPr id="217" name="Test with 10 questions and mood emoticons…"/>
          <p:cNvSpPr txBox="1"/>
          <p:nvPr/>
        </p:nvSpPr>
        <p:spPr>
          <a:xfrm>
            <a:off x="500798" y="1579278"/>
            <a:ext cx="6028352" cy="3016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 defTabSz="457200">
              <a:buSzPct val="100000"/>
              <a:buChar char="-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sz="1900" dirty="0"/>
              <a:t>Test with 10 questions and mood emoticons</a:t>
            </a:r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endParaRPr sz="1900" dirty="0"/>
          </a:p>
          <a:p>
            <a:pPr marL="180473" indent="-180473" defTabSz="457200">
              <a:buSzPct val="100000"/>
              <a:buChar char="-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sz="1900" dirty="0"/>
              <a:t>You can check your mental and physical health </a:t>
            </a:r>
            <a:endParaRPr lang="en-US" sz="1900" dirty="0"/>
          </a:p>
          <a:p>
            <a:pPr defTabSz="457200">
              <a:buSzPct val="100000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1900" dirty="0"/>
              <a:t>  </a:t>
            </a:r>
            <a:r>
              <a:rPr sz="1900" dirty="0"/>
              <a:t>through daily tests.</a:t>
            </a:r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endParaRPr sz="1900" dirty="0"/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sz="1900" dirty="0"/>
              <a:t>- Provides supportive feedback on accumulated </a:t>
            </a:r>
            <a:endParaRPr lang="en-US" sz="1900" dirty="0"/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1900" dirty="0"/>
              <a:t>  </a:t>
            </a:r>
            <a:r>
              <a:rPr sz="1900" dirty="0"/>
              <a:t>scores and moods (emoticon) for 7 days.</a:t>
            </a:r>
            <a:endParaRPr lang="en-US" sz="1900" dirty="0"/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endParaRPr lang="en-US" sz="1900" dirty="0"/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1900" dirty="0"/>
              <a:t>- You can check the score earned through the Daily </a:t>
            </a:r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1900" dirty="0"/>
              <a:t>  Test on the graph for 7 days.</a:t>
            </a:r>
            <a:endParaRPr sz="1900" dirty="0"/>
          </a:p>
        </p:txBody>
      </p:sp>
      <p:pic>
        <p:nvPicPr>
          <p:cNvPr id="2" name="그림 2" descr="그림 2">
            <a:extLst>
              <a:ext uri="{FF2B5EF4-FFF2-40B4-BE49-F238E27FC236}">
                <a16:creationId xmlns:a16="http://schemas.microsoft.com/office/drawing/2014/main" id="{895FBEA5-3D0C-0DE4-F213-6AEB341A2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419" y="474620"/>
            <a:ext cx="3073253" cy="60867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51759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직사각형 15"/>
          <p:cNvSpPr/>
          <p:nvPr/>
        </p:nvSpPr>
        <p:spPr>
          <a:xfrm rot="10800000" flipH="1">
            <a:off x="-1" y="-52560"/>
            <a:ext cx="12192002" cy="135454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직사각형 20"/>
          <p:cNvSpPr/>
          <p:nvPr/>
        </p:nvSpPr>
        <p:spPr>
          <a:xfrm>
            <a:off x="10023614" y="-52561"/>
            <a:ext cx="2203865" cy="691056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D241C4-AB89-335F-9E86-A5D2F491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7" y="646992"/>
            <a:ext cx="2652498" cy="5736388"/>
          </a:xfrm>
          <a:prstGeom prst="rect">
            <a:avLst/>
          </a:prstGeom>
        </p:spPr>
      </p:pic>
      <p:pic>
        <p:nvPicPr>
          <p:cNvPr id="221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419" y="474620"/>
            <a:ext cx="3073253" cy="608679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extBox 3"/>
          <p:cNvSpPr txBox="1"/>
          <p:nvPr/>
        </p:nvSpPr>
        <p:spPr>
          <a:xfrm>
            <a:off x="480546" y="271072"/>
            <a:ext cx="380944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300" b="1"/>
            </a:lvl1pPr>
          </a:lstStyle>
          <a:p>
            <a:r>
              <a:rPr sz="4200" dirty="0"/>
              <a:t>Diary</a:t>
            </a:r>
          </a:p>
        </p:txBody>
      </p:sp>
      <p:sp>
        <p:nvSpPr>
          <p:cNvPr id="223" name="You can look up the diary on the calendar.…"/>
          <p:cNvSpPr txBox="1"/>
          <p:nvPr/>
        </p:nvSpPr>
        <p:spPr>
          <a:xfrm>
            <a:off x="500798" y="1579278"/>
            <a:ext cx="6028352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70447" indent="-170447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You can look up the diary on the calendar.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You can't modify it to remember how you felt that </a:t>
            </a:r>
            <a:r>
              <a:rPr lang="en-US" dirty="0"/>
              <a:t>    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  </a:t>
            </a:r>
            <a:r>
              <a:rPr dirty="0"/>
              <a:t>day.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직사각형 15"/>
          <p:cNvSpPr/>
          <p:nvPr/>
        </p:nvSpPr>
        <p:spPr>
          <a:xfrm rot="10800000" flipH="1">
            <a:off x="-1" y="-52560"/>
            <a:ext cx="12192002" cy="135454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직사각형 20"/>
          <p:cNvSpPr/>
          <p:nvPr/>
        </p:nvSpPr>
        <p:spPr>
          <a:xfrm>
            <a:off x="10023614" y="-52561"/>
            <a:ext cx="2203865" cy="691056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60B5C9-7414-86DC-8E0E-7758FE6CB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05" y="672392"/>
            <a:ext cx="2716079" cy="5710988"/>
          </a:xfrm>
          <a:prstGeom prst="rect">
            <a:avLst/>
          </a:prstGeom>
        </p:spPr>
      </p:pic>
      <p:pic>
        <p:nvPicPr>
          <p:cNvPr id="227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419" y="474620"/>
            <a:ext cx="3073253" cy="6086798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Box 3"/>
          <p:cNvSpPr txBox="1"/>
          <p:nvPr/>
        </p:nvSpPr>
        <p:spPr>
          <a:xfrm>
            <a:off x="480546" y="296472"/>
            <a:ext cx="380944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300" b="1"/>
            </a:lvl1pPr>
          </a:lstStyle>
          <a:p>
            <a:r>
              <a:rPr sz="4200" dirty="0"/>
              <a:t>Notice Board</a:t>
            </a:r>
          </a:p>
        </p:txBody>
      </p:sp>
      <p:sp>
        <p:nvSpPr>
          <p:cNvPr id="229" name="Provides news about mental and physical health.…"/>
          <p:cNvSpPr txBox="1"/>
          <p:nvPr/>
        </p:nvSpPr>
        <p:spPr>
          <a:xfrm>
            <a:off x="500798" y="1579278"/>
            <a:ext cx="6803001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Provides news about mental and physical health.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marL="180473" indent="-180473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You can post concerns about your body and health and </a:t>
            </a:r>
            <a:endParaRPr lang="en-US" dirty="0"/>
          </a:p>
          <a:p>
            <a:pPr defTabSz="457200">
              <a:buSzPct val="100000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  </a:t>
            </a:r>
            <a:r>
              <a:rPr dirty="0"/>
              <a:t>communicate through comments.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marL="180473" indent="-180473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Posts and comments can create a consensus by exposing </a:t>
            </a:r>
            <a:endParaRPr lang="en-US" dirty="0"/>
          </a:p>
          <a:p>
            <a:pPr defTabSz="457200">
              <a:buSzPct val="100000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  </a:t>
            </a:r>
            <a:r>
              <a:rPr dirty="0"/>
              <a:t>the author's PATI.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Check the issues that are considered a lot by PATI </a:t>
            </a:r>
            <a:endParaRPr lang="en-US"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  </a:t>
            </a:r>
            <a:r>
              <a:rPr dirty="0"/>
              <a:t>(further development)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직사각형 15"/>
          <p:cNvSpPr/>
          <p:nvPr/>
        </p:nvSpPr>
        <p:spPr>
          <a:xfrm rot="10800000" flipH="1">
            <a:off x="-1" y="-52560"/>
            <a:ext cx="12192002" cy="135454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직사각형 20"/>
          <p:cNvSpPr/>
          <p:nvPr/>
        </p:nvSpPr>
        <p:spPr>
          <a:xfrm>
            <a:off x="10023614" y="-52561"/>
            <a:ext cx="2203865" cy="691056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256B68-5FF5-2A20-74B2-8BA48BC9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272" y="672392"/>
            <a:ext cx="2684477" cy="5710988"/>
          </a:xfrm>
          <a:prstGeom prst="rect">
            <a:avLst/>
          </a:prstGeom>
        </p:spPr>
      </p:pic>
      <p:sp>
        <p:nvSpPr>
          <p:cNvPr id="228" name="TextBox 3"/>
          <p:cNvSpPr txBox="1"/>
          <p:nvPr/>
        </p:nvSpPr>
        <p:spPr>
          <a:xfrm>
            <a:off x="480546" y="296472"/>
            <a:ext cx="380944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300" b="1"/>
            </a:lvl1pPr>
          </a:lstStyle>
          <a:p>
            <a:r>
              <a:rPr sz="4200" dirty="0"/>
              <a:t>Notice Board</a:t>
            </a:r>
          </a:p>
        </p:txBody>
      </p:sp>
      <p:sp>
        <p:nvSpPr>
          <p:cNvPr id="229" name="Provides news about mental and physical health.…"/>
          <p:cNvSpPr txBox="1"/>
          <p:nvPr/>
        </p:nvSpPr>
        <p:spPr>
          <a:xfrm>
            <a:off x="500798" y="1579278"/>
            <a:ext cx="6803001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Provides news about mental and physical health.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marL="180473" indent="-180473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You can post concerns about your body and health and </a:t>
            </a:r>
            <a:endParaRPr lang="en-US" dirty="0"/>
          </a:p>
          <a:p>
            <a:pPr defTabSz="457200">
              <a:buSzPct val="100000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  </a:t>
            </a:r>
            <a:r>
              <a:rPr dirty="0"/>
              <a:t>communicate through comments.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marL="180473" indent="-180473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Posts and comments can create a consensus by exposing </a:t>
            </a:r>
            <a:endParaRPr lang="en-US" dirty="0"/>
          </a:p>
          <a:p>
            <a:pPr defTabSz="457200">
              <a:buSzPct val="100000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  </a:t>
            </a:r>
            <a:r>
              <a:rPr dirty="0"/>
              <a:t>the author's PATI.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Check the issues that are considered a lot by PATI </a:t>
            </a:r>
            <a:endParaRPr lang="en-US"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  </a:t>
            </a:r>
            <a:r>
              <a:rPr dirty="0"/>
              <a:t>(further development)</a:t>
            </a:r>
          </a:p>
        </p:txBody>
      </p:sp>
      <p:pic>
        <p:nvPicPr>
          <p:cNvPr id="2" name="그림 2" descr="그림 2">
            <a:extLst>
              <a:ext uri="{FF2B5EF4-FFF2-40B4-BE49-F238E27FC236}">
                <a16:creationId xmlns:a16="http://schemas.microsoft.com/office/drawing/2014/main" id="{65233448-8D10-F9EE-481A-ECE9814A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419" y="474620"/>
            <a:ext cx="3073253" cy="60867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871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직사각형 15"/>
          <p:cNvSpPr/>
          <p:nvPr/>
        </p:nvSpPr>
        <p:spPr>
          <a:xfrm rot="10800000" flipH="1">
            <a:off x="-1" y="-52560"/>
            <a:ext cx="12192002" cy="135454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직사각형 20"/>
          <p:cNvSpPr/>
          <p:nvPr/>
        </p:nvSpPr>
        <p:spPr>
          <a:xfrm>
            <a:off x="10023614" y="-52561"/>
            <a:ext cx="2203865" cy="691056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F7441B-66EC-189E-2FA7-3D0A93CE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050" y="634292"/>
            <a:ext cx="2634143" cy="5749088"/>
          </a:xfrm>
          <a:prstGeom prst="rect">
            <a:avLst/>
          </a:prstGeom>
        </p:spPr>
      </p:pic>
      <p:pic>
        <p:nvPicPr>
          <p:cNvPr id="233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419" y="474620"/>
            <a:ext cx="3073253" cy="608679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Box 3"/>
          <p:cNvSpPr txBox="1"/>
          <p:nvPr/>
        </p:nvSpPr>
        <p:spPr>
          <a:xfrm>
            <a:off x="480546" y="258372"/>
            <a:ext cx="5698493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300" b="1"/>
            </a:lvl1pPr>
          </a:lstStyle>
          <a:p>
            <a:r>
              <a:rPr sz="4200" dirty="0"/>
              <a:t>Recommendation</a:t>
            </a:r>
          </a:p>
        </p:txBody>
      </p:sp>
      <p:sp>
        <p:nvSpPr>
          <p:cNvPr id="235" name="- Recommend songs based on PATI…"/>
          <p:cNvSpPr txBox="1"/>
          <p:nvPr/>
        </p:nvSpPr>
        <p:spPr>
          <a:xfrm>
            <a:off x="500798" y="1579278"/>
            <a:ext cx="6028352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t>- Recommend songs based on PATI</a:t>
            </a:r>
          </a:p>
          <a:p>
            <a:pPr marL="240631" indent="-240631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t>- Recommend songs based on the mood of daily test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C57CD4-6E64-B83B-4802-D56C17AAF0CA}"/>
              </a:ext>
            </a:extLst>
          </p:cNvPr>
          <p:cNvSpPr/>
          <p:nvPr/>
        </p:nvSpPr>
        <p:spPr>
          <a:xfrm>
            <a:off x="-1" y="0"/>
            <a:ext cx="21050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80405AD-75F8-F638-4432-F9EBB9BDB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058" y="397696"/>
            <a:ext cx="1960082" cy="7453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en-US" altLang="ko-KR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E8DA8-50E2-D91C-D69F-130FB8505621}"/>
              </a:ext>
            </a:extLst>
          </p:cNvPr>
          <p:cNvSpPr txBox="1"/>
          <p:nvPr/>
        </p:nvSpPr>
        <p:spPr>
          <a:xfrm>
            <a:off x="2584375" y="1259212"/>
            <a:ext cx="4370103" cy="2728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i="0" dirty="0">
                <a:effectLst/>
              </a:rPr>
              <a:t>Team Introduction</a:t>
            </a:r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i="0" dirty="0">
                <a:effectLst/>
              </a:rPr>
              <a:t>Sustainable Development Goals</a:t>
            </a:r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About “Health”</a:t>
            </a:r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Application “Wero” </a:t>
            </a:r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i="0" dirty="0">
                <a:effectLst/>
              </a:rPr>
              <a:t>Application Features</a:t>
            </a:r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i="0" dirty="0">
                <a:effectLst/>
              </a:rPr>
              <a:t>Skills</a:t>
            </a:r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Architecture</a:t>
            </a:r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Expected Effect </a:t>
            </a:r>
          </a:p>
          <a:p>
            <a:pPr marL="342900"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CF644953-8531-E36A-47FA-4C99462FE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788" y="2919146"/>
            <a:ext cx="3515106" cy="35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5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직사각형 15"/>
          <p:cNvSpPr/>
          <p:nvPr/>
        </p:nvSpPr>
        <p:spPr>
          <a:xfrm rot="10800000" flipH="1">
            <a:off x="-1" y="-52560"/>
            <a:ext cx="12192002" cy="135454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직사각형 20"/>
          <p:cNvSpPr/>
          <p:nvPr/>
        </p:nvSpPr>
        <p:spPr>
          <a:xfrm>
            <a:off x="10023614" y="-52561"/>
            <a:ext cx="2203865" cy="691056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B3F8FA-276A-8591-193E-EF7A1250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61" y="659692"/>
            <a:ext cx="2676087" cy="5723688"/>
          </a:xfrm>
          <a:prstGeom prst="rect">
            <a:avLst/>
          </a:prstGeom>
        </p:spPr>
      </p:pic>
      <p:pic>
        <p:nvPicPr>
          <p:cNvPr id="239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419" y="474620"/>
            <a:ext cx="3073253" cy="6086798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Box 3"/>
          <p:cNvSpPr txBox="1"/>
          <p:nvPr/>
        </p:nvSpPr>
        <p:spPr>
          <a:xfrm>
            <a:off x="480546" y="283772"/>
            <a:ext cx="580173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300" b="1"/>
            </a:lvl1pPr>
          </a:lstStyle>
          <a:p>
            <a:r>
              <a:rPr sz="4200" dirty="0"/>
              <a:t>Group Therapy</a:t>
            </a:r>
          </a:p>
        </p:txBody>
      </p:sp>
      <p:sp>
        <p:nvSpPr>
          <p:cNvPr id="241" name="The group therapy will be developed later!…"/>
          <p:cNvSpPr txBox="1"/>
          <p:nvPr/>
        </p:nvSpPr>
        <p:spPr>
          <a:xfrm>
            <a:off x="500798" y="1579278"/>
            <a:ext cx="6151672" cy="272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0975" indent="-170975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The group therapy will be developed later!</a:t>
            </a:r>
          </a:p>
          <a:p>
            <a:pPr marL="170975" indent="-170975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marL="170975" indent="-170975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Consultation is conducted through actual </a:t>
            </a:r>
            <a:endParaRPr lang="en-US" dirty="0"/>
          </a:p>
          <a:p>
            <a:pPr defTabSz="457200">
              <a:buSzPct val="100000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  </a:t>
            </a:r>
            <a:r>
              <a:rPr dirty="0"/>
              <a:t>psychologists and coaches.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marL="170975" indent="-170975" defTabSz="457200">
              <a:buSzPct val="100000"/>
              <a:buChar char="-"/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Group therapy by PATI is available.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You can consult based on professional psychological </a:t>
            </a:r>
            <a:endParaRPr lang="en-US"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  </a:t>
            </a:r>
            <a:r>
              <a:rPr dirty="0"/>
              <a:t>tests and psychological test results.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직사각형 20"/>
          <p:cNvSpPr/>
          <p:nvPr/>
        </p:nvSpPr>
        <p:spPr>
          <a:xfrm>
            <a:off x="1" y="-1"/>
            <a:ext cx="12192000" cy="13444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TextBox 3"/>
          <p:cNvSpPr txBox="1"/>
          <p:nvPr/>
        </p:nvSpPr>
        <p:spPr>
          <a:xfrm>
            <a:off x="396075" y="296310"/>
            <a:ext cx="210165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300" b="1"/>
            </a:lvl1pPr>
          </a:lstStyle>
          <a:p>
            <a:r>
              <a:rPr dirty="0">
                <a:solidFill>
                  <a:schemeClr val="bg1"/>
                </a:solidFill>
              </a:rPr>
              <a:t>Skills</a:t>
            </a:r>
          </a:p>
        </p:txBody>
      </p:sp>
      <p:sp>
        <p:nvSpPr>
          <p:cNvPr id="248" name="Java 11…"/>
          <p:cNvSpPr txBox="1"/>
          <p:nvPr/>
        </p:nvSpPr>
        <p:spPr>
          <a:xfrm>
            <a:off x="689724" y="2912016"/>
            <a:ext cx="3323186" cy="31775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Java 11</a:t>
            </a:r>
          </a:p>
          <a:p>
            <a:r>
              <a:t>Spring Boot 2.7.6</a:t>
            </a:r>
          </a:p>
          <a:p>
            <a:r>
              <a:t>Spring Security 2.7.6 </a:t>
            </a:r>
          </a:p>
          <a:p>
            <a:r>
              <a:t>Spring Data JPA</a:t>
            </a:r>
          </a:p>
          <a:p>
            <a:r>
              <a:t>Gradle 7.6.1 </a:t>
            </a:r>
          </a:p>
          <a:p>
            <a:r>
              <a:t>Swagger 3.0 </a:t>
            </a:r>
          </a:p>
          <a:p>
            <a:r>
              <a:t>JWT 0.11.2 </a:t>
            </a:r>
          </a:p>
          <a:p>
            <a:r>
              <a:t>MySQL 8.0.2 </a:t>
            </a:r>
          </a:p>
          <a:p>
            <a:r>
              <a:t>DBeaver </a:t>
            </a:r>
          </a:p>
          <a:p>
            <a:r>
              <a:t>Intellij</a:t>
            </a:r>
          </a:p>
          <a:p>
            <a:r>
              <a:t>Google Cloud Platform(GCP)</a:t>
            </a:r>
          </a:p>
        </p:txBody>
      </p:sp>
      <p:sp>
        <p:nvSpPr>
          <p:cNvPr id="249" name="Flutter 3.7.5…"/>
          <p:cNvSpPr txBox="1"/>
          <p:nvPr/>
        </p:nvSpPr>
        <p:spPr>
          <a:xfrm>
            <a:off x="4769273" y="2893244"/>
            <a:ext cx="2653172" cy="31775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Flutter 3.7.5</a:t>
            </a:r>
          </a:p>
          <a:p>
            <a:r>
              <a:t>Dart 2.19.2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250" name="Backend"/>
          <p:cNvSpPr txBox="1"/>
          <p:nvPr/>
        </p:nvSpPr>
        <p:spPr>
          <a:xfrm>
            <a:off x="1048098" y="1593763"/>
            <a:ext cx="2622224" cy="4724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r>
              <a:t>Backend</a:t>
            </a:r>
          </a:p>
        </p:txBody>
      </p:sp>
      <p:sp>
        <p:nvSpPr>
          <p:cNvPr id="251" name="Frontend"/>
          <p:cNvSpPr txBox="1"/>
          <p:nvPr/>
        </p:nvSpPr>
        <p:spPr>
          <a:xfrm>
            <a:off x="4770272" y="1584377"/>
            <a:ext cx="2625775" cy="4724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r>
              <a:t>Frontend</a:t>
            </a:r>
          </a:p>
        </p:txBody>
      </p:sp>
      <p:sp>
        <p:nvSpPr>
          <p:cNvPr id="252" name="Python 3.8.8…"/>
          <p:cNvSpPr txBox="1"/>
          <p:nvPr/>
        </p:nvSpPr>
        <p:spPr>
          <a:xfrm>
            <a:off x="8764351" y="2892658"/>
            <a:ext cx="2653172" cy="31775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Python 3.8.8</a:t>
            </a:r>
          </a:p>
          <a:p>
            <a:r>
              <a:t>Tensorflow 2.11.0</a:t>
            </a:r>
          </a:p>
          <a:p>
            <a:r>
              <a:t>Keras 2.11.0</a:t>
            </a:r>
          </a:p>
          <a:p>
            <a:r>
              <a:t>Numpy 1.21.0</a:t>
            </a:r>
          </a:p>
          <a:p>
            <a:r>
              <a:t>Pandas 1.2.3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253" name="Machine Learning"/>
          <p:cNvSpPr txBox="1"/>
          <p:nvPr/>
        </p:nvSpPr>
        <p:spPr>
          <a:xfrm>
            <a:off x="8782881" y="1591006"/>
            <a:ext cx="2622224" cy="4724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 algn="ctr"/>
            <a:r>
              <a:rPr dirty="0"/>
              <a:t>Machine Learning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직사각형 20"/>
          <p:cNvSpPr/>
          <p:nvPr/>
        </p:nvSpPr>
        <p:spPr>
          <a:xfrm>
            <a:off x="1" y="-1"/>
            <a:ext cx="12192000" cy="13444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제목 1"/>
          <p:cNvSpPr txBox="1">
            <a:spLocks noGrp="1"/>
          </p:cNvSpPr>
          <p:nvPr>
            <p:ph type="title"/>
          </p:nvPr>
        </p:nvSpPr>
        <p:spPr>
          <a:xfrm>
            <a:off x="312601" y="9449"/>
            <a:ext cx="6296518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r>
              <a:rPr lang="en-US" sz="4300" dirty="0">
                <a:solidFill>
                  <a:schemeClr val="bg1"/>
                </a:solidFill>
              </a:rPr>
              <a:t>Google</a:t>
            </a:r>
            <a:r>
              <a:rPr lang="en-US" sz="4300" dirty="0"/>
              <a:t> </a:t>
            </a:r>
            <a:r>
              <a:rPr lang="en-US" sz="4300" dirty="0">
                <a:solidFill>
                  <a:schemeClr val="bg1"/>
                </a:solidFill>
              </a:rPr>
              <a:t>Technology</a:t>
            </a:r>
            <a:endParaRPr sz="4300" dirty="0">
              <a:solidFill>
                <a:schemeClr val="bg1"/>
              </a:solidFill>
            </a:endParaRPr>
          </a:p>
        </p:txBody>
      </p:sp>
      <p:sp>
        <p:nvSpPr>
          <p:cNvPr id="258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477823" y="1666754"/>
            <a:ext cx="11194224" cy="462987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  <a:miter lim="800000"/>
          </a:ln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lang="en-US" dirty="0"/>
              <a:t>  </a:t>
            </a:r>
            <a:r>
              <a:rPr dirty="0"/>
              <a:t>- Google Cloud Platform(GCP) </a:t>
            </a:r>
          </a:p>
          <a:p>
            <a:pPr marL="0" lvl="1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lang="en-US" dirty="0"/>
              <a:t>  </a:t>
            </a:r>
            <a:r>
              <a:rPr dirty="0"/>
              <a:t>- Compute Engine</a:t>
            </a:r>
          </a:p>
          <a:p>
            <a:pPr marL="0" lvl="1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lang="en-US" dirty="0"/>
              <a:t>  </a:t>
            </a:r>
            <a:r>
              <a:rPr dirty="0"/>
              <a:t>- SQL</a:t>
            </a:r>
          </a:p>
          <a:p>
            <a:pPr marL="0" lvl="1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lang="en-US" dirty="0"/>
              <a:t>  </a:t>
            </a:r>
            <a:r>
              <a:rPr dirty="0"/>
              <a:t>- Cloud Storage </a:t>
            </a:r>
          </a:p>
          <a:p>
            <a:pPr marL="0" lvl="1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lang="en-US" dirty="0"/>
              <a:t>  </a:t>
            </a:r>
            <a:r>
              <a:rPr dirty="0"/>
              <a:t>- API &amp; Services</a:t>
            </a:r>
          </a:p>
          <a:p>
            <a:pPr marL="0" lvl="1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lang="en-US" dirty="0"/>
              <a:t>  </a:t>
            </a:r>
            <a:r>
              <a:rPr dirty="0"/>
              <a:t>- Cloud DNS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lang="en-US" dirty="0"/>
              <a:t>  </a:t>
            </a:r>
            <a:r>
              <a:rPr dirty="0"/>
              <a:t>- Flutter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lang="en-US" dirty="0"/>
              <a:t>  </a:t>
            </a:r>
            <a:r>
              <a:rPr dirty="0"/>
              <a:t>- Dart</a:t>
            </a:r>
          </a:p>
        </p:txBody>
      </p:sp>
      <p:pic>
        <p:nvPicPr>
          <p:cNvPr id="2" name="이미지" descr="이미지">
            <a:extLst>
              <a:ext uri="{FF2B5EF4-FFF2-40B4-BE49-F238E27FC236}">
                <a16:creationId xmlns:a16="http://schemas.microsoft.com/office/drawing/2014/main" id="{E5FC63EE-F76B-69A2-23E2-582B56B9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984" y="4882409"/>
            <a:ext cx="1868285" cy="103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이미지" descr="이미지">
            <a:extLst>
              <a:ext uri="{FF2B5EF4-FFF2-40B4-BE49-F238E27FC236}">
                <a16:creationId xmlns:a16="http://schemas.microsoft.com/office/drawing/2014/main" id="{2ADB0F16-06BB-746E-9AF0-43F75606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359" y="1962513"/>
            <a:ext cx="1725341" cy="1112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638E868C-F57A-2035-8055-5A29DF814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000" y="3348319"/>
            <a:ext cx="2243149" cy="915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이미지" descr="이미지">
            <a:extLst>
              <a:ext uri="{FF2B5EF4-FFF2-40B4-BE49-F238E27FC236}">
                <a16:creationId xmlns:a16="http://schemas.microsoft.com/office/drawing/2014/main" id="{985F10DB-7328-6124-13CA-0705704B6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312" y="5086540"/>
            <a:ext cx="2076450" cy="720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이미지" descr="이미지">
            <a:extLst>
              <a:ext uri="{FF2B5EF4-FFF2-40B4-BE49-F238E27FC236}">
                <a16:creationId xmlns:a16="http://schemas.microsoft.com/office/drawing/2014/main" id="{619AEE2E-D772-D42C-E193-E50A82F93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473" y="3040197"/>
            <a:ext cx="1652588" cy="91529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A7AEC7-4CC5-705A-07F9-B18E69E31793}"/>
              </a:ext>
            </a:extLst>
          </p:cNvPr>
          <p:cNvCxnSpPr>
            <a:cxnSpLocks/>
          </p:cNvCxnSpPr>
          <p:nvPr/>
        </p:nvCxnSpPr>
        <p:spPr>
          <a:xfrm>
            <a:off x="8498541" y="3104601"/>
            <a:ext cx="0" cy="8132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83B575-44B2-0F86-1722-600AA5032770}"/>
              </a:ext>
            </a:extLst>
          </p:cNvPr>
          <p:cNvCxnSpPr>
            <a:cxnSpLocks/>
          </p:cNvCxnSpPr>
          <p:nvPr/>
        </p:nvCxnSpPr>
        <p:spPr>
          <a:xfrm>
            <a:off x="8660205" y="4281882"/>
            <a:ext cx="569792" cy="7436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9D97054-AB28-2A8A-5A53-12A48EFA4B6E}"/>
              </a:ext>
            </a:extLst>
          </p:cNvPr>
          <p:cNvCxnSpPr>
            <a:cxnSpLocks/>
          </p:cNvCxnSpPr>
          <p:nvPr/>
        </p:nvCxnSpPr>
        <p:spPr>
          <a:xfrm>
            <a:off x="7514584" y="3765484"/>
            <a:ext cx="856178" cy="3181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3C81A5-43F9-9F03-4158-D0FA8FDF77AB}"/>
              </a:ext>
            </a:extLst>
          </p:cNvPr>
          <p:cNvCxnSpPr>
            <a:cxnSpLocks/>
          </p:cNvCxnSpPr>
          <p:nvPr/>
        </p:nvCxnSpPr>
        <p:spPr>
          <a:xfrm flipV="1">
            <a:off x="8848107" y="3765484"/>
            <a:ext cx="714362" cy="2673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FDF6EB-B10C-B10E-75BE-17B893A4949B}"/>
              </a:ext>
            </a:extLst>
          </p:cNvPr>
          <p:cNvCxnSpPr>
            <a:cxnSpLocks/>
          </p:cNvCxnSpPr>
          <p:nvPr/>
        </p:nvCxnSpPr>
        <p:spPr>
          <a:xfrm flipH="1">
            <a:off x="7750885" y="4212515"/>
            <a:ext cx="639574" cy="7436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go.googleusercontent.com/profile_vrt_raw_bytes...">
            <a:extLst>
              <a:ext uri="{FF2B5EF4-FFF2-40B4-BE49-F238E27FC236}">
                <a16:creationId xmlns:a16="http://schemas.microsoft.com/office/drawing/2014/main" id="{4DE3E06F-6B1B-6A91-2C96-35AAB232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48" y="3774769"/>
            <a:ext cx="639574" cy="6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직사각형 20"/>
          <p:cNvSpPr/>
          <p:nvPr/>
        </p:nvSpPr>
        <p:spPr>
          <a:xfrm>
            <a:off x="0" y="-1"/>
            <a:ext cx="12192001" cy="13444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" name="Backend Architecture"/>
          <p:cNvSpPr txBox="1">
            <a:spLocks noGrp="1"/>
          </p:cNvSpPr>
          <p:nvPr>
            <p:ph type="title"/>
          </p:nvPr>
        </p:nvSpPr>
        <p:spPr>
          <a:xfrm>
            <a:off x="319361" y="9449"/>
            <a:ext cx="10515601" cy="13255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300" b="1" dirty="0">
                <a:solidFill>
                  <a:schemeClr val="bg1"/>
                </a:solidFill>
              </a:rPr>
              <a:t>Architecture</a:t>
            </a:r>
            <a:endParaRPr sz="43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2FF1A4-CB52-8913-2B9A-A737AA72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4" y="1344461"/>
            <a:ext cx="11540560" cy="550408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74" name="Freeform: Shape 8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8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Oval 86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8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0" name="Freeform: Shape 89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90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91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3" name="TextBox 2">
            <a:extLst>
              <a:ext uri="{FF2B5EF4-FFF2-40B4-BE49-F238E27FC236}">
                <a16:creationId xmlns:a16="http://schemas.microsoft.com/office/drawing/2014/main" id="{0B1BF559-C446-9D28-10A7-A7487E26E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7486153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4ABE399-2947-4CD9-D22A-E73B1B8D7578}"/>
              </a:ext>
            </a:extLst>
          </p:cNvPr>
          <p:cNvSpPr/>
          <p:nvPr/>
        </p:nvSpPr>
        <p:spPr>
          <a:xfrm>
            <a:off x="1160" y="-9250"/>
            <a:ext cx="4890596" cy="6900463"/>
          </a:xfrm>
          <a:prstGeom prst="rect">
            <a:avLst/>
          </a:prstGeom>
          <a:solidFill>
            <a:srgbClr val="122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20FF0-39F7-3BB8-812D-31F3DDC4DB46}"/>
              </a:ext>
            </a:extLst>
          </p:cNvPr>
          <p:cNvSpPr txBox="1"/>
          <p:nvPr/>
        </p:nvSpPr>
        <p:spPr>
          <a:xfrm>
            <a:off x="117145" y="1048434"/>
            <a:ext cx="4656305" cy="164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Expected Effect</a:t>
            </a:r>
            <a:endParaRPr lang="en-US" altLang="ko-KR" sz="4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D30C45-627D-8728-2A18-4547B58CA018}"/>
              </a:ext>
            </a:extLst>
          </p:cNvPr>
          <p:cNvGrpSpPr/>
          <p:nvPr/>
        </p:nvGrpSpPr>
        <p:grpSpPr>
          <a:xfrm>
            <a:off x="7905" y="348259"/>
            <a:ext cx="3083416" cy="420960"/>
            <a:chOff x="4882024" y="338094"/>
            <a:chExt cx="3813911" cy="52069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8065B1D-3CF1-E128-12D6-8214A9F4CF25}"/>
                </a:ext>
              </a:extLst>
            </p:cNvPr>
            <p:cNvGrpSpPr/>
            <p:nvPr/>
          </p:nvGrpSpPr>
          <p:grpSpPr>
            <a:xfrm>
              <a:off x="4882024" y="353991"/>
              <a:ext cx="1917384" cy="504793"/>
              <a:chOff x="4882024" y="353991"/>
              <a:chExt cx="1917384" cy="50479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D4A3FBDF-A16F-86A6-531F-31027A2C1300}"/>
                  </a:ext>
                </a:extLst>
              </p:cNvPr>
              <p:cNvGrpSpPr/>
              <p:nvPr/>
            </p:nvGrpSpPr>
            <p:grpSpPr>
              <a:xfrm>
                <a:off x="4882024" y="373397"/>
                <a:ext cx="958692" cy="485387"/>
                <a:chOff x="4880948" y="373397"/>
                <a:chExt cx="958692" cy="485387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02820513-BE87-FC6B-1F8F-1F07D452DE9D}"/>
                    </a:ext>
                  </a:extLst>
                </p:cNvPr>
                <p:cNvCxnSpPr/>
                <p:nvPr/>
              </p:nvCxnSpPr>
              <p:spPr>
                <a:xfrm flipV="1">
                  <a:off x="4880948" y="373397"/>
                  <a:ext cx="559389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1F75310D-2336-461B-587D-E4493FEB7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21915" y="373397"/>
                  <a:ext cx="417725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6AE3D00-C8E7-40B6-4054-4005635D44FF}"/>
                  </a:ext>
                </a:extLst>
              </p:cNvPr>
              <p:cNvGrpSpPr/>
              <p:nvPr/>
            </p:nvGrpSpPr>
            <p:grpSpPr>
              <a:xfrm>
                <a:off x="5840716" y="353991"/>
                <a:ext cx="958692" cy="485387"/>
                <a:chOff x="4880948" y="373397"/>
                <a:chExt cx="958692" cy="485387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B13E743B-08AC-EAA5-FA1C-82B3A60CD133}"/>
                    </a:ext>
                  </a:extLst>
                </p:cNvPr>
                <p:cNvCxnSpPr/>
                <p:nvPr/>
              </p:nvCxnSpPr>
              <p:spPr>
                <a:xfrm flipV="1">
                  <a:off x="4880948" y="373397"/>
                  <a:ext cx="559389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14E455BD-1D38-6B07-D48A-9B65A5FD29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21915" y="373397"/>
                  <a:ext cx="417725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3C5A3F1-D28D-E724-AD1D-924868BD5FB3}"/>
                </a:ext>
              </a:extLst>
            </p:cNvPr>
            <p:cNvGrpSpPr/>
            <p:nvPr/>
          </p:nvGrpSpPr>
          <p:grpSpPr>
            <a:xfrm>
              <a:off x="6778551" y="338094"/>
              <a:ext cx="1917384" cy="504793"/>
              <a:chOff x="4882024" y="353991"/>
              <a:chExt cx="1917384" cy="504793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5C9EB5D-9937-E0CD-1110-6A2FE7470C29}"/>
                  </a:ext>
                </a:extLst>
              </p:cNvPr>
              <p:cNvGrpSpPr/>
              <p:nvPr/>
            </p:nvGrpSpPr>
            <p:grpSpPr>
              <a:xfrm>
                <a:off x="4882024" y="373397"/>
                <a:ext cx="958692" cy="485387"/>
                <a:chOff x="4880948" y="373397"/>
                <a:chExt cx="958692" cy="485387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BB5A717F-5363-4D9F-AADE-01F880BD4FF1}"/>
                    </a:ext>
                  </a:extLst>
                </p:cNvPr>
                <p:cNvCxnSpPr/>
                <p:nvPr/>
              </p:nvCxnSpPr>
              <p:spPr>
                <a:xfrm flipV="1">
                  <a:off x="4880948" y="373397"/>
                  <a:ext cx="559389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E4CE0FD0-8C17-CD79-8139-AAD656CDB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21915" y="373397"/>
                  <a:ext cx="417725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E216A79-4B84-F565-2D11-C82E2058328B}"/>
                  </a:ext>
                </a:extLst>
              </p:cNvPr>
              <p:cNvGrpSpPr/>
              <p:nvPr/>
            </p:nvGrpSpPr>
            <p:grpSpPr>
              <a:xfrm>
                <a:off x="5840716" y="353991"/>
                <a:ext cx="958692" cy="485387"/>
                <a:chOff x="4880948" y="373397"/>
                <a:chExt cx="958692" cy="485387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38DA29E3-5B80-C681-C5F8-08D45B57D45A}"/>
                    </a:ext>
                  </a:extLst>
                </p:cNvPr>
                <p:cNvCxnSpPr/>
                <p:nvPr/>
              </p:nvCxnSpPr>
              <p:spPr>
                <a:xfrm flipV="1">
                  <a:off x="4880948" y="373397"/>
                  <a:ext cx="559389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9518E13-5A74-9BC3-49C7-E243A1EF9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21915" y="373397"/>
                  <a:ext cx="417725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50C008-19D7-4EB8-2A3F-E508E0331205}"/>
              </a:ext>
            </a:extLst>
          </p:cNvPr>
          <p:cNvGrpSpPr/>
          <p:nvPr/>
        </p:nvGrpSpPr>
        <p:grpSpPr>
          <a:xfrm>
            <a:off x="-13790" y="695275"/>
            <a:ext cx="3083416" cy="420960"/>
            <a:chOff x="4882024" y="338094"/>
            <a:chExt cx="3813911" cy="52069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D129F7E-706D-7641-E939-F72F5F687BA0}"/>
                </a:ext>
              </a:extLst>
            </p:cNvPr>
            <p:cNvGrpSpPr/>
            <p:nvPr/>
          </p:nvGrpSpPr>
          <p:grpSpPr>
            <a:xfrm>
              <a:off x="4882024" y="353991"/>
              <a:ext cx="1917384" cy="504793"/>
              <a:chOff x="4882024" y="353991"/>
              <a:chExt cx="1917384" cy="50479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DE2BF52-4F00-F4D0-7FAA-3C5C1774922E}"/>
                  </a:ext>
                </a:extLst>
              </p:cNvPr>
              <p:cNvGrpSpPr/>
              <p:nvPr/>
            </p:nvGrpSpPr>
            <p:grpSpPr>
              <a:xfrm>
                <a:off x="4882024" y="373397"/>
                <a:ext cx="958692" cy="485387"/>
                <a:chOff x="4880948" y="373397"/>
                <a:chExt cx="958692" cy="485387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7A23FD5B-5492-9546-A5FD-38A55164EECE}"/>
                    </a:ext>
                  </a:extLst>
                </p:cNvPr>
                <p:cNvCxnSpPr/>
                <p:nvPr/>
              </p:nvCxnSpPr>
              <p:spPr>
                <a:xfrm flipV="1">
                  <a:off x="4880948" y="373397"/>
                  <a:ext cx="559389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097A74AC-1CA9-3432-F2C2-69878D15CC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21915" y="373397"/>
                  <a:ext cx="417725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12A6BF9-E55C-8093-FBBF-62C47A963AC7}"/>
                  </a:ext>
                </a:extLst>
              </p:cNvPr>
              <p:cNvGrpSpPr/>
              <p:nvPr/>
            </p:nvGrpSpPr>
            <p:grpSpPr>
              <a:xfrm>
                <a:off x="5840716" y="353991"/>
                <a:ext cx="958692" cy="485387"/>
                <a:chOff x="4880948" y="373397"/>
                <a:chExt cx="958692" cy="485387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76F082F4-42FF-E224-38E7-9D3A02F74456}"/>
                    </a:ext>
                  </a:extLst>
                </p:cNvPr>
                <p:cNvCxnSpPr/>
                <p:nvPr/>
              </p:nvCxnSpPr>
              <p:spPr>
                <a:xfrm flipV="1">
                  <a:off x="4880948" y="373397"/>
                  <a:ext cx="559389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ECA9B77-FB80-9487-B13E-F68F83CF4B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21915" y="373397"/>
                  <a:ext cx="417725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2E5269A-5A8F-9F57-7A17-E95135AFB9AF}"/>
                </a:ext>
              </a:extLst>
            </p:cNvPr>
            <p:cNvGrpSpPr/>
            <p:nvPr/>
          </p:nvGrpSpPr>
          <p:grpSpPr>
            <a:xfrm>
              <a:off x="6778551" y="338094"/>
              <a:ext cx="1917384" cy="504793"/>
              <a:chOff x="4882024" y="353991"/>
              <a:chExt cx="1917384" cy="50479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23F4871-7691-4157-B7B2-0E4CA0259CA6}"/>
                  </a:ext>
                </a:extLst>
              </p:cNvPr>
              <p:cNvGrpSpPr/>
              <p:nvPr/>
            </p:nvGrpSpPr>
            <p:grpSpPr>
              <a:xfrm>
                <a:off x="4882024" y="373397"/>
                <a:ext cx="958692" cy="485387"/>
                <a:chOff x="4880948" y="373397"/>
                <a:chExt cx="958692" cy="485387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F09A9107-5661-4DEC-0EFE-37D2050DD040}"/>
                    </a:ext>
                  </a:extLst>
                </p:cNvPr>
                <p:cNvCxnSpPr/>
                <p:nvPr/>
              </p:nvCxnSpPr>
              <p:spPr>
                <a:xfrm flipV="1">
                  <a:off x="4880948" y="373397"/>
                  <a:ext cx="559389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57D486BD-A661-6321-D71D-5ED328E54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21915" y="373397"/>
                  <a:ext cx="417725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F47EE6F-9269-D56A-2003-32679659B346}"/>
                  </a:ext>
                </a:extLst>
              </p:cNvPr>
              <p:cNvGrpSpPr/>
              <p:nvPr/>
            </p:nvGrpSpPr>
            <p:grpSpPr>
              <a:xfrm>
                <a:off x="5840716" y="353991"/>
                <a:ext cx="958692" cy="485387"/>
                <a:chOff x="4880948" y="373397"/>
                <a:chExt cx="958692" cy="485387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1FED94B-9555-43CD-3B2D-C11EC862FBC8}"/>
                    </a:ext>
                  </a:extLst>
                </p:cNvPr>
                <p:cNvCxnSpPr/>
                <p:nvPr/>
              </p:nvCxnSpPr>
              <p:spPr>
                <a:xfrm flipV="1">
                  <a:off x="4880948" y="373397"/>
                  <a:ext cx="559389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3233B91B-A871-E90F-AEC0-C74436A3A1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21915" y="373397"/>
                  <a:ext cx="417725" cy="48538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DEAEF433-682E-19A5-E358-B637DA633553}"/>
              </a:ext>
            </a:extLst>
          </p:cNvPr>
          <p:cNvSpPr/>
          <p:nvPr/>
        </p:nvSpPr>
        <p:spPr>
          <a:xfrm>
            <a:off x="432759" y="4767393"/>
            <a:ext cx="381813" cy="3924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E817D4EB-52DD-2298-29E6-DECA97AA3C6B}"/>
              </a:ext>
            </a:extLst>
          </p:cNvPr>
          <p:cNvCxnSpPr/>
          <p:nvPr/>
        </p:nvCxnSpPr>
        <p:spPr>
          <a:xfrm flipV="1">
            <a:off x="3964764" y="6077117"/>
            <a:ext cx="655338" cy="488576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70B602C4-97B1-023E-1F8E-DDE1B6199610}"/>
              </a:ext>
            </a:extLst>
          </p:cNvPr>
          <p:cNvCxnSpPr/>
          <p:nvPr/>
        </p:nvCxnSpPr>
        <p:spPr>
          <a:xfrm flipV="1">
            <a:off x="4075872" y="6195388"/>
            <a:ext cx="655338" cy="488576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BC835A4D-C04B-A210-422E-DD21B3107586}"/>
              </a:ext>
            </a:extLst>
          </p:cNvPr>
          <p:cNvCxnSpPr/>
          <p:nvPr/>
        </p:nvCxnSpPr>
        <p:spPr>
          <a:xfrm flipV="1">
            <a:off x="4208780" y="6327759"/>
            <a:ext cx="655338" cy="488576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9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ro">
            <a:hlinkClick r:id="" action="ppaction://media"/>
            <a:extLst>
              <a:ext uri="{FF2B5EF4-FFF2-40B4-BE49-F238E27FC236}">
                <a16:creationId xmlns:a16="http://schemas.microsoft.com/office/drawing/2014/main" id="{F4AFFBC1-4C57-BA60-00CA-ABE9CC8A2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Right Double Quote">
            <a:extLst>
              <a:ext uri="{FF2B5EF4-FFF2-40B4-BE49-F238E27FC236}">
                <a16:creationId xmlns:a16="http://schemas.microsoft.com/office/drawing/2014/main" id="{E1E042C7-75E8-BD11-FCF1-5A2A334CD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69F19-205F-75AC-D5D7-76A4BBE634E0}"/>
              </a:ext>
            </a:extLst>
          </p:cNvPr>
          <p:cNvSpPr txBox="1"/>
          <p:nvPr/>
        </p:nvSpPr>
        <p:spPr>
          <a:xfrm>
            <a:off x="828804" y="2580825"/>
            <a:ext cx="5221185" cy="959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9895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20">
            <a:extLst>
              <a:ext uri="{FF2B5EF4-FFF2-40B4-BE49-F238E27FC236}">
                <a16:creationId xmlns:a16="http://schemas.microsoft.com/office/drawing/2014/main" id="{7914E580-40CA-3CE8-8E35-3A24CFC5A095}"/>
              </a:ext>
            </a:extLst>
          </p:cNvPr>
          <p:cNvSpPr/>
          <p:nvPr/>
        </p:nvSpPr>
        <p:spPr>
          <a:xfrm>
            <a:off x="-5191" y="-41138"/>
            <a:ext cx="12192000" cy="13444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AADF7-72B8-12B7-1DAC-6F0DE51C8F0D}"/>
              </a:ext>
            </a:extLst>
          </p:cNvPr>
          <p:cNvSpPr txBox="1"/>
          <p:nvPr/>
        </p:nvSpPr>
        <p:spPr>
          <a:xfrm>
            <a:off x="4801794" y="415846"/>
            <a:ext cx="25884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TEAM MEMBER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4E1B-B77F-044A-7F83-2B632B8AAE2D}"/>
              </a:ext>
            </a:extLst>
          </p:cNvPr>
          <p:cNvSpPr txBox="1"/>
          <p:nvPr/>
        </p:nvSpPr>
        <p:spPr>
          <a:xfrm>
            <a:off x="3081958" y="2296004"/>
            <a:ext cx="189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CHOI MINYE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237EA-1355-1733-09A9-02CA68A4D636}"/>
              </a:ext>
            </a:extLst>
          </p:cNvPr>
          <p:cNvSpPr txBox="1"/>
          <p:nvPr/>
        </p:nvSpPr>
        <p:spPr>
          <a:xfrm>
            <a:off x="8807439" y="2222950"/>
            <a:ext cx="189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SON MINKI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D64A1-05A3-65CF-41DC-0A2C9509BEB3}"/>
              </a:ext>
            </a:extLst>
          </p:cNvPr>
          <p:cNvSpPr txBox="1"/>
          <p:nvPr/>
        </p:nvSpPr>
        <p:spPr>
          <a:xfrm>
            <a:off x="3081958" y="4905547"/>
            <a:ext cx="232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HAN JEONGBEOM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B5FD7-43A6-7D5E-A488-E5AE99CC3A31}"/>
              </a:ext>
            </a:extLst>
          </p:cNvPr>
          <p:cNvSpPr txBox="1"/>
          <p:nvPr/>
        </p:nvSpPr>
        <p:spPr>
          <a:xfrm>
            <a:off x="8824679" y="4905547"/>
            <a:ext cx="190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KIM SEONGHO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2E3B43F-C173-78E6-E1EF-06863D198CF9}"/>
              </a:ext>
            </a:extLst>
          </p:cNvPr>
          <p:cNvSpPr/>
          <p:nvPr/>
        </p:nvSpPr>
        <p:spPr>
          <a:xfrm>
            <a:off x="779367" y="1584960"/>
            <a:ext cx="2075025" cy="2130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9D02CAF-432F-27E8-F6C0-CA1A6416BE96}"/>
              </a:ext>
            </a:extLst>
          </p:cNvPr>
          <p:cNvSpPr/>
          <p:nvPr/>
        </p:nvSpPr>
        <p:spPr>
          <a:xfrm>
            <a:off x="779367" y="4209434"/>
            <a:ext cx="2075025" cy="2130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1649EDD-9F0D-F5E6-1593-1DDDEEB03F94}"/>
              </a:ext>
            </a:extLst>
          </p:cNvPr>
          <p:cNvSpPr/>
          <p:nvPr/>
        </p:nvSpPr>
        <p:spPr>
          <a:xfrm>
            <a:off x="6485683" y="1584680"/>
            <a:ext cx="2075025" cy="2130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FDB9445-72FD-E0C4-D6DE-A2A02636AF77}"/>
              </a:ext>
            </a:extLst>
          </p:cNvPr>
          <p:cNvSpPr/>
          <p:nvPr/>
        </p:nvSpPr>
        <p:spPr>
          <a:xfrm>
            <a:off x="6485683" y="4327487"/>
            <a:ext cx="2075025" cy="21308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4DAEE-C631-8A71-9E79-3D74F4A9287C}"/>
              </a:ext>
            </a:extLst>
          </p:cNvPr>
          <p:cNvSpPr txBox="1"/>
          <p:nvPr/>
        </p:nvSpPr>
        <p:spPr>
          <a:xfrm>
            <a:off x="3081958" y="2871305"/>
            <a:ext cx="189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Role : Design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13709-0BD6-4EA3-D160-867865FB68DD}"/>
              </a:ext>
            </a:extLst>
          </p:cNvPr>
          <p:cNvSpPr txBox="1"/>
          <p:nvPr/>
        </p:nvSpPr>
        <p:spPr>
          <a:xfrm>
            <a:off x="8813563" y="2871305"/>
            <a:ext cx="274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Role : Machine Learning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5F401-31F2-4C20-B654-5343D8F5149D}"/>
              </a:ext>
            </a:extLst>
          </p:cNvPr>
          <p:cNvSpPr txBox="1"/>
          <p:nvPr/>
        </p:nvSpPr>
        <p:spPr>
          <a:xfrm>
            <a:off x="8807439" y="5632435"/>
            <a:ext cx="274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Role : Back-End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E7F60-158A-0D2E-FD62-E23C26BDC7B7}"/>
              </a:ext>
            </a:extLst>
          </p:cNvPr>
          <p:cNvSpPr txBox="1"/>
          <p:nvPr/>
        </p:nvSpPr>
        <p:spPr>
          <a:xfrm>
            <a:off x="3110077" y="5632435"/>
            <a:ext cx="189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Role : App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4DDA465-E70D-B77B-E463-26768CC1C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67" y="1599891"/>
            <a:ext cx="2049735" cy="21156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9522997-8965-4660-F720-2F0FCC15B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37" b="14861"/>
          <a:stretch/>
        </p:blipFill>
        <p:spPr>
          <a:xfrm>
            <a:off x="6485683" y="4327487"/>
            <a:ext cx="2075025" cy="21146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253722-A02A-047B-E50E-8066752F7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67" y="4209154"/>
            <a:ext cx="2066739" cy="2103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DDCDC2C-BE3E-A395-B84B-1009DC0BC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683" y="1599891"/>
            <a:ext cx="2075025" cy="2095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5827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B6869CE-A559-3A28-E331-7B5E73A5D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2"/>
          <a:stretch/>
        </p:blipFill>
        <p:spPr bwMode="auto">
          <a:xfrm>
            <a:off x="628670" y="407759"/>
            <a:ext cx="10744180" cy="604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94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20"/>
          <p:cNvSpPr/>
          <p:nvPr/>
        </p:nvSpPr>
        <p:spPr>
          <a:xfrm>
            <a:off x="0" y="-1"/>
            <a:ext cx="12352939" cy="13444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6" name="TextBox 3"/>
          <p:cNvSpPr txBox="1"/>
          <p:nvPr/>
        </p:nvSpPr>
        <p:spPr>
          <a:xfrm>
            <a:off x="386689" y="296310"/>
            <a:ext cx="5578386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300"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Our Goals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am wero aims to ensure health and promote the welfare of people of all ages.…">
            <a:extLst>
              <a:ext uri="{FF2B5EF4-FFF2-40B4-BE49-F238E27FC236}">
                <a16:creationId xmlns:a16="http://schemas.microsoft.com/office/drawing/2014/main" id="{7A59F52F-75F2-2B57-AD4B-BDAE254A82E3}"/>
              </a:ext>
            </a:extLst>
          </p:cNvPr>
          <p:cNvSpPr txBox="1"/>
          <p:nvPr/>
        </p:nvSpPr>
        <p:spPr>
          <a:xfrm>
            <a:off x="4492100" y="2364530"/>
            <a:ext cx="7369933" cy="330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Team wero aims to ensure health and promote the welfare of </a:t>
            </a:r>
            <a:endParaRPr lang="en-US"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people of all ages.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These days, modern people do not show and express their </a:t>
            </a:r>
            <a:endParaRPr lang="en-US"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emotions well, so it has been confirmed that mental fatigue 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increases and affects the body.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In this situation, we developed wero, an application that can </a:t>
            </a:r>
            <a:endParaRPr lang="en-US"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manage physical health as well as mental health, and furthermore build consensus based on physical and health levels rather than specific age groups.</a:t>
            </a: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C51338B-42CB-A369-F47D-D87A15EC6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94" y="2727976"/>
            <a:ext cx="27241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336D2-4D77-30BC-8BD5-5AE8D42D0228}"/>
              </a:ext>
            </a:extLst>
          </p:cNvPr>
          <p:cNvSpPr txBox="1"/>
          <p:nvPr/>
        </p:nvSpPr>
        <p:spPr>
          <a:xfrm>
            <a:off x="220576" y="1871062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effectLst/>
                <a:latin typeface="-apple-system"/>
              </a:rPr>
              <a:t>Good Health and Well-Being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07BD1-52F4-659B-9641-60E09568EBE6}"/>
              </a:ext>
            </a:extLst>
          </p:cNvPr>
          <p:cNvSpPr txBox="1"/>
          <p:nvPr/>
        </p:nvSpPr>
        <p:spPr>
          <a:xfrm>
            <a:off x="384429" y="195379"/>
            <a:ext cx="5181510" cy="582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500" b="1" i="0" dirty="0">
                <a:effectLst/>
                <a:latin typeface="+mj-lt"/>
                <a:ea typeface="+mj-ea"/>
                <a:cs typeface="+mj-cs"/>
              </a:rPr>
              <a:t>What is health</a:t>
            </a:r>
            <a:r>
              <a:rPr lang="en-US" altLang="ko-KR" sz="3500" b="0" i="0" dirty="0">
                <a:effectLst/>
                <a:latin typeface="+mj-lt"/>
                <a:ea typeface="+mj-ea"/>
                <a:cs typeface="+mj-cs"/>
              </a:rPr>
              <a:t>?</a:t>
            </a:r>
            <a:endParaRPr lang="en-US" altLang="ko-KR" sz="35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5DB6A-35D2-E791-D395-17FB1E8E8325}"/>
              </a:ext>
            </a:extLst>
          </p:cNvPr>
          <p:cNvSpPr txBox="1"/>
          <p:nvPr/>
        </p:nvSpPr>
        <p:spPr>
          <a:xfrm>
            <a:off x="387477" y="789284"/>
            <a:ext cx="6299074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550" b="0" i="0" dirty="0">
                <a:effectLst/>
              </a:rPr>
              <a:t>Health refers to a state in which the body and mind are functioning well without any pain or discomfort. It signifies complete functioning and well-being in terms of an individual's physiological, psychological, and social aspects. Health is associated with vitality, energy, and quality of life that we experience on a daily basis.</a:t>
            </a:r>
            <a:endParaRPr lang="ko-KR" altLang="en-US" sz="1550" dirty="0"/>
          </a:p>
        </p:txBody>
      </p:sp>
      <p:pic>
        <p:nvPicPr>
          <p:cNvPr id="38" name="Picture 35">
            <a:extLst>
              <a:ext uri="{FF2B5EF4-FFF2-40B4-BE49-F238E27FC236}">
                <a16:creationId xmlns:a16="http://schemas.microsoft.com/office/drawing/2014/main" id="{B84AE244-D870-FCF7-417A-F41413E9B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93" r="23271"/>
          <a:stretch/>
        </p:blipFill>
        <p:spPr>
          <a:xfrm>
            <a:off x="7010489" y="10"/>
            <a:ext cx="5181510" cy="6857990"/>
          </a:xfrm>
          <a:prstGeom prst="rect">
            <a:avLst/>
          </a:prstGeom>
          <a:effectLst/>
        </p:spPr>
      </p:pic>
      <p:graphicFrame>
        <p:nvGraphicFramePr>
          <p:cNvPr id="34" name="다이어그램 33">
            <a:extLst>
              <a:ext uri="{FF2B5EF4-FFF2-40B4-BE49-F238E27FC236}">
                <a16:creationId xmlns:a16="http://schemas.microsoft.com/office/drawing/2014/main" id="{96A61900-73B3-9123-18AA-91A8CF40C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904025"/>
              </p:ext>
            </p:extLst>
          </p:nvPr>
        </p:nvGraphicFramePr>
        <p:xfrm>
          <a:off x="453709" y="3061732"/>
          <a:ext cx="5181508" cy="3538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9485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78EDB-EC5E-E2E9-9BF2-F693F8139C9E}"/>
              </a:ext>
            </a:extLst>
          </p:cNvPr>
          <p:cNvSpPr txBox="1"/>
          <p:nvPr/>
        </p:nvSpPr>
        <p:spPr>
          <a:xfrm>
            <a:off x="6629102" y="270734"/>
            <a:ext cx="5398484" cy="706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500" b="1" i="0" dirty="0">
                <a:effectLst/>
                <a:ea typeface="+mj-ea"/>
                <a:cs typeface="+mj-cs"/>
              </a:rPr>
              <a:t>The importance of health</a:t>
            </a:r>
            <a:endParaRPr lang="en-US" altLang="ko-KR" sz="3500" b="1" dirty="0">
              <a:ea typeface="+mj-ea"/>
              <a:cs typeface="+mj-cs"/>
            </a:endParaRPr>
          </a:p>
        </p:txBody>
      </p:sp>
      <p:pic>
        <p:nvPicPr>
          <p:cNvPr id="6" name="Picture 5" descr="Hand reaching out to sun">
            <a:extLst>
              <a:ext uri="{FF2B5EF4-FFF2-40B4-BE49-F238E27FC236}">
                <a16:creationId xmlns:a16="http://schemas.microsoft.com/office/drawing/2014/main" id="{923D1691-2B51-BE9A-9805-E61FC90A2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1" r="5575" b="2"/>
          <a:stretch/>
        </p:blipFill>
        <p:spPr>
          <a:xfrm>
            <a:off x="1" y="10"/>
            <a:ext cx="609599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B465D-CFFC-52BE-EB4E-B9D17FB7174D}"/>
              </a:ext>
            </a:extLst>
          </p:cNvPr>
          <p:cNvSpPr txBox="1"/>
          <p:nvPr/>
        </p:nvSpPr>
        <p:spPr>
          <a:xfrm>
            <a:off x="6629102" y="1108934"/>
            <a:ext cx="5141310" cy="5105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The importance of health is becoming   </a:t>
            </a:r>
          </a:p>
          <a:p>
            <a:pPr latinLnBrk="0">
              <a:spcAft>
                <a:spcPts val="600"/>
              </a:spcAft>
            </a:pPr>
            <a:r>
              <a:rPr lang="en-US" altLang="ko-KR" dirty="0"/>
              <a:t>   </a:t>
            </a:r>
            <a:r>
              <a:rPr lang="en-US" altLang="ko-KR" b="0" i="0" dirty="0">
                <a:effectLst/>
              </a:rPr>
              <a:t>increasingly emphasized in today's society.</a:t>
            </a:r>
          </a:p>
          <a:p>
            <a:pPr latinLnBrk="0">
              <a:spcAft>
                <a:spcPts val="600"/>
              </a:spcAft>
            </a:pPr>
            <a:r>
              <a:rPr lang="en-US" altLang="ko-KR" sz="1500" b="0" i="0" dirty="0">
                <a:effectLst/>
              </a:rPr>
              <a:t> </a:t>
            </a:r>
          </a:p>
          <a:p>
            <a:pPr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Health is one of the most important values </a:t>
            </a:r>
          </a:p>
          <a:p>
            <a:pPr latinLnBrk="0">
              <a:spcAft>
                <a:spcPts val="600"/>
              </a:spcAft>
            </a:pPr>
            <a:r>
              <a:rPr lang="en-US" altLang="ko-KR" dirty="0"/>
              <a:t>   </a:t>
            </a:r>
            <a:r>
              <a:rPr lang="en-US" altLang="ko-KR" b="0" i="0" dirty="0">
                <a:effectLst/>
              </a:rPr>
              <a:t>in our lives.</a:t>
            </a:r>
          </a:p>
          <a:p>
            <a:pPr latinLnBrk="0">
              <a:spcAft>
                <a:spcPts val="600"/>
              </a:spcAft>
            </a:pPr>
            <a:r>
              <a:rPr lang="en-US" altLang="ko-KR" sz="1500" b="0" i="0" dirty="0">
                <a:effectLst/>
              </a:rPr>
              <a:t> </a:t>
            </a:r>
          </a:p>
          <a:p>
            <a:pPr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When we have good health, we can do more   </a:t>
            </a:r>
          </a:p>
          <a:p>
            <a:pPr latinLnBrk="0">
              <a:spcAft>
                <a:spcPts val="600"/>
              </a:spcAft>
            </a:pPr>
            <a:r>
              <a:rPr lang="en-US" altLang="ko-KR" dirty="0"/>
              <a:t>   </a:t>
            </a:r>
            <a:r>
              <a:rPr lang="en-US" altLang="ko-KR" b="0" i="0" dirty="0">
                <a:effectLst/>
              </a:rPr>
              <a:t>and lead a happier life.</a:t>
            </a:r>
          </a:p>
          <a:p>
            <a:pPr latinLnBrk="0">
              <a:spcAft>
                <a:spcPts val="600"/>
              </a:spcAft>
            </a:pPr>
            <a:r>
              <a:rPr lang="en-US" altLang="ko-KR" sz="1500" b="0" i="0" dirty="0">
                <a:effectLst/>
              </a:rPr>
              <a:t> </a:t>
            </a:r>
          </a:p>
          <a:p>
            <a:pPr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On the other hand, if our health is poor, we </a:t>
            </a:r>
          </a:p>
          <a:p>
            <a:pPr latinLnBrk="0">
              <a:spcAft>
                <a:spcPts val="600"/>
              </a:spcAft>
            </a:pPr>
            <a:r>
              <a:rPr lang="en-US" altLang="ko-KR" dirty="0"/>
              <a:t>   </a:t>
            </a:r>
            <a:r>
              <a:rPr lang="en-US" altLang="ko-KR" b="0" i="0" dirty="0">
                <a:effectLst/>
              </a:rPr>
              <a:t>may experience discomfort in daily life and </a:t>
            </a:r>
          </a:p>
          <a:p>
            <a:pPr latinLnBrk="0">
              <a:spcAft>
                <a:spcPts val="600"/>
              </a:spcAft>
            </a:pPr>
            <a:r>
              <a:rPr lang="en-US" altLang="ko-KR" dirty="0"/>
              <a:t>   </a:t>
            </a:r>
            <a:r>
              <a:rPr lang="en-US" altLang="ko-KR" b="0" i="0" dirty="0">
                <a:effectLst/>
              </a:rPr>
              <a:t>our quality of life may decline.</a:t>
            </a:r>
          </a:p>
          <a:p>
            <a:pPr latinLnBrk="0">
              <a:spcAft>
                <a:spcPts val="600"/>
              </a:spcAft>
            </a:pPr>
            <a:r>
              <a:rPr lang="en-US" altLang="ko-KR" sz="1500" b="0" i="0" dirty="0">
                <a:effectLst/>
              </a:rPr>
              <a:t> </a:t>
            </a:r>
          </a:p>
          <a:p>
            <a:pPr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Maintaining good health is one of the most </a:t>
            </a:r>
            <a:r>
              <a:rPr lang="en-US" altLang="ko-KR" dirty="0"/>
              <a:t>         </a:t>
            </a:r>
          </a:p>
          <a:p>
            <a:pPr latinLnBrk="0">
              <a:spcAft>
                <a:spcPts val="600"/>
              </a:spcAft>
            </a:pPr>
            <a:r>
              <a:rPr lang="en-US" altLang="ko-KR" dirty="0"/>
              <a:t>   </a:t>
            </a:r>
            <a:r>
              <a:rPr lang="en-US" altLang="ko-KR" b="0" i="0" dirty="0">
                <a:effectLst/>
              </a:rPr>
              <a:t>important factors that can enhance the    </a:t>
            </a:r>
          </a:p>
          <a:p>
            <a:pPr latinLnBrk="0">
              <a:spcAft>
                <a:spcPts val="600"/>
              </a:spcAft>
            </a:pPr>
            <a:r>
              <a:rPr lang="en-US" altLang="ko-KR" dirty="0"/>
              <a:t>   </a:t>
            </a:r>
            <a:r>
              <a:rPr lang="en-US" altLang="ko-KR" b="0" i="0" dirty="0">
                <a:effectLst/>
              </a:rPr>
              <a:t>overall happiness and quality of our lives.</a:t>
            </a:r>
          </a:p>
        </p:txBody>
      </p:sp>
    </p:spTree>
    <p:extLst>
      <p:ext uri="{BB962C8B-B14F-4D97-AF65-F5344CB8AC3E}">
        <p14:creationId xmlns:p14="http://schemas.microsoft.com/office/powerpoint/2010/main" val="371235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5FBBC-1BFE-634E-E204-B87F2A1D1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FD68C-624F-7CB5-3EB2-D181D4044B0F}"/>
              </a:ext>
            </a:extLst>
          </p:cNvPr>
          <p:cNvSpPr txBox="1"/>
          <p:nvPr/>
        </p:nvSpPr>
        <p:spPr>
          <a:xfrm>
            <a:off x="728347" y="941140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000" b="1" i="0" dirty="0">
                <a:effectLst/>
                <a:latin typeface="+mj-lt"/>
                <a:ea typeface="+mj-ea"/>
                <a:cs typeface="+mj-cs"/>
              </a:rPr>
              <a:t>Physical Health</a:t>
            </a:r>
            <a:endParaRPr lang="en-US" altLang="ko-KR" sz="50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6D2CB-AA54-9FE1-A687-A0C23E61ECDE}"/>
              </a:ext>
            </a:extLst>
          </p:cNvPr>
          <p:cNvSpPr txBox="1"/>
          <p:nvPr/>
        </p:nvSpPr>
        <p:spPr>
          <a:xfrm>
            <a:off x="841247" y="3502152"/>
            <a:ext cx="10731627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</a:rPr>
              <a:t>Physical health refers to the state of the body being healthy and full of energy.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</a:rPr>
              <a:t>Maintaining physical health is important through regular exercise and proper eating </a:t>
            </a:r>
            <a:r>
              <a:rPr lang="en-US" altLang="ko-KR" sz="2000" dirty="0"/>
              <a:t>  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/>
              <a:t>   </a:t>
            </a:r>
            <a:r>
              <a:rPr lang="en-US" altLang="ko-KR" sz="2000" b="0" i="0" dirty="0">
                <a:effectLst/>
              </a:rPr>
              <a:t>habits, among other factors.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</a:rPr>
              <a:t>When physical health is good, individuals can do more in their daily lives, and having a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/>
              <a:t>   </a:t>
            </a:r>
            <a:r>
              <a:rPr lang="en-US" altLang="ko-KR" sz="2000" b="0" i="0" dirty="0">
                <a:effectLst/>
              </a:rPr>
              <a:t>healthy body is necessary for maintaining good mental health as well.</a:t>
            </a:r>
          </a:p>
        </p:txBody>
      </p:sp>
    </p:spTree>
    <p:extLst>
      <p:ext uri="{BB962C8B-B14F-4D97-AF65-F5344CB8AC3E}">
        <p14:creationId xmlns:p14="http://schemas.microsoft.com/office/powerpoint/2010/main" val="363927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0FB22-4B90-8D7D-2C3D-A9B9B9E03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610" r="-1" b="3424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5453EE-B86D-0D11-C2E4-F288C0946400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000" b="1" i="0" dirty="0">
                <a:effectLst/>
                <a:latin typeface="+mj-lt"/>
                <a:ea typeface="+mj-ea"/>
                <a:cs typeface="+mj-cs"/>
              </a:rPr>
              <a:t>Mental Health</a:t>
            </a:r>
            <a:endParaRPr lang="en-US" altLang="ko-KR" sz="5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C150B-9EB5-6897-1A29-947FB43A804C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</a:rPr>
              <a:t>Mental health refers to a healthy and stable state of mind.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</a:rPr>
              <a:t>Maintaining mental health requires managing stress, getting enough rest and sleep,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/>
              <a:t>   </a:t>
            </a:r>
            <a:r>
              <a:rPr lang="en-US" altLang="ko-KR" sz="2000" b="0" i="0" dirty="0">
                <a:effectLst/>
              </a:rPr>
              <a:t>and practicing proper self-care, among other things.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</a:rPr>
              <a:t>Good mental health leads to a happier life and can also contribute to maintaining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b="0" i="0" dirty="0">
                <a:effectLst/>
              </a:rPr>
              <a:t>   good physical health.</a:t>
            </a:r>
          </a:p>
        </p:txBody>
      </p:sp>
    </p:spTree>
    <p:extLst>
      <p:ext uri="{BB962C8B-B14F-4D97-AF65-F5344CB8AC3E}">
        <p14:creationId xmlns:p14="http://schemas.microsoft.com/office/powerpoint/2010/main" val="4092114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1150</Words>
  <Application>Microsoft Office PowerPoint</Application>
  <PresentationFormat>와이드스크린</PresentationFormat>
  <Paragraphs>232</Paragraphs>
  <Slides>26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-apple-system</vt:lpstr>
      <vt:lpstr>Söhne</vt:lpstr>
      <vt:lpstr>맑은 고딕</vt:lpstr>
      <vt:lpstr>Arial</vt:lpstr>
      <vt:lpstr>Calibri</vt:lpstr>
      <vt:lpstr>Candara</vt:lpstr>
      <vt:lpstr>Wingdings</vt:lpstr>
      <vt:lpstr>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Current interest in health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Google Technology</vt:lpstr>
      <vt:lpstr>Architecture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이로</dc:title>
  <dc:creator>손민기</dc:creator>
  <cp:lastModifiedBy>손민기</cp:lastModifiedBy>
  <cp:revision>43</cp:revision>
  <dcterms:created xsi:type="dcterms:W3CDTF">2023-03-27T12:22:20Z</dcterms:created>
  <dcterms:modified xsi:type="dcterms:W3CDTF">2023-03-30T18:14:20Z</dcterms:modified>
</cp:coreProperties>
</file>